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19"/>
  </p:notesMasterIdLst>
  <p:sldIdLst>
    <p:sldId id="256" r:id="rId2"/>
    <p:sldId id="312" r:id="rId3"/>
    <p:sldId id="313" r:id="rId4"/>
    <p:sldId id="328" r:id="rId5"/>
    <p:sldId id="329" r:id="rId6"/>
    <p:sldId id="330" r:id="rId7"/>
    <p:sldId id="331" r:id="rId8"/>
    <p:sldId id="332" r:id="rId9"/>
    <p:sldId id="333" r:id="rId10"/>
    <p:sldId id="320" r:id="rId11"/>
    <p:sldId id="334" r:id="rId12"/>
    <p:sldId id="337" r:id="rId13"/>
    <p:sldId id="336" r:id="rId14"/>
    <p:sldId id="335" r:id="rId15"/>
    <p:sldId id="338" r:id="rId16"/>
    <p:sldId id="339" r:id="rId17"/>
    <p:sldId id="34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69"/>
    <a:srgbClr val="816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9D60E-4602-422A-ACE6-73520A3DB9B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187F79-7540-49EF-9FBE-99583C865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560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716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78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562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273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933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82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537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10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14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4633CD6-2901-87BA-59B0-B5AB906BE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AC23714E-CD8A-FEBF-C8BF-B08909530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4A9A-50D9-4B4D-A6AD-430D4788D755}" type="datetime1">
              <a:rPr lang="en-US" smtClean="0"/>
              <a:t>3/17/2025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4350D27-F6EC-3447-F7B6-D7CF7B267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F183869-9BAF-F0A8-5BEB-E531A739F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694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4EEDD-B683-4A28-9A2F-F989301E83CD}" type="datetime1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95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9A24-0C7A-4B00-AF51-45182EB7B6DF}" type="datetime1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65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33694" y="660358"/>
            <a:ext cx="6594768" cy="5537284"/>
          </a:xfrm>
        </p:spPr>
        <p:txBody>
          <a:bodyPr anchor="ctr">
            <a:normAutofit/>
          </a:bodyPr>
          <a:lstStyle>
            <a:lvl1pPr algn="l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3" name="Picture Placeholder 62">
            <a:extLst>
              <a:ext uri="{FF2B5EF4-FFF2-40B4-BE49-F238E27FC236}">
                <a16:creationId xmlns:a16="http://schemas.microsoft.com/office/drawing/2014/main" id="{A461CB72-9777-50F4-94EC-91A4EE864A4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 rot="10800000">
            <a:off x="1" y="761322"/>
            <a:ext cx="4076118" cy="6096678"/>
          </a:xfrm>
          <a:custGeom>
            <a:avLst/>
            <a:gdLst>
              <a:gd name="connsiteX0" fmla="*/ 0 w 4076118"/>
              <a:gd name="connsiteY0" fmla="*/ 0 h 6096678"/>
              <a:gd name="connsiteX1" fmla="*/ 4076118 w 4076118"/>
              <a:gd name="connsiteY1" fmla="*/ 0 h 6096678"/>
              <a:gd name="connsiteX2" fmla="*/ 4076118 w 4076118"/>
              <a:gd name="connsiteY2" fmla="*/ 2038351 h 6096678"/>
              <a:gd name="connsiteX3" fmla="*/ 4076118 w 4076118"/>
              <a:gd name="connsiteY3" fmla="*/ 2048256 h 6096678"/>
              <a:gd name="connsiteX4" fmla="*/ 4076118 w 4076118"/>
              <a:gd name="connsiteY4" fmla="*/ 6096678 h 6096678"/>
              <a:gd name="connsiteX5" fmla="*/ 27696 w 4076118"/>
              <a:gd name="connsiteY5" fmla="*/ 2048256 h 6096678"/>
              <a:gd name="connsiteX6" fmla="*/ 0 w 4076118"/>
              <a:gd name="connsiteY6" fmla="*/ 2048256 h 6096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6118" h="6096678">
                <a:moveTo>
                  <a:pt x="0" y="0"/>
                </a:moveTo>
                <a:lnTo>
                  <a:pt x="4076118" y="0"/>
                </a:lnTo>
                <a:lnTo>
                  <a:pt x="4076118" y="2038351"/>
                </a:lnTo>
                <a:lnTo>
                  <a:pt x="4076118" y="2048256"/>
                </a:lnTo>
                <a:lnTo>
                  <a:pt x="4076118" y="6096678"/>
                </a:lnTo>
                <a:lnTo>
                  <a:pt x="27696" y="2048256"/>
                </a:lnTo>
                <a:lnTo>
                  <a:pt x="0" y="2048256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1EA6F58-FA46-C921-5758-59234B148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4069439" cy="4828833"/>
            <a:chOff x="0" y="0"/>
            <a:chExt cx="4069439" cy="482883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6F989FA-6E7A-3A98-AF95-F2384308BD32}"/>
                </a:ext>
              </a:extLst>
            </p:cNvPr>
            <p:cNvSpPr>
              <a:spLocks/>
            </p:cNvSpPr>
            <p:nvPr userDrawn="1"/>
          </p:nvSpPr>
          <p:spPr>
            <a:xfrm rot="10800000" flipH="1">
              <a:off x="2026630" y="776431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F0BAC8B3-F184-675F-DC5F-C48CE69D7622}"/>
                </a:ext>
              </a:extLst>
            </p:cNvPr>
            <p:cNvSpPr/>
            <p:nvPr userDrawn="1"/>
          </p:nvSpPr>
          <p:spPr>
            <a:xfrm rot="10800000">
              <a:off x="0" y="766136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0B75A35-885A-CE38-4F65-95EF186B13D1}"/>
                </a:ext>
              </a:extLst>
            </p:cNvPr>
            <p:cNvSpPr/>
            <p:nvPr userDrawn="1"/>
          </p:nvSpPr>
          <p:spPr>
            <a:xfrm rot="10800000">
              <a:off x="1351" y="0"/>
              <a:ext cx="2029968" cy="77494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B488086-4998-410C-FCC8-29CA6288A79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39471" y="2798865"/>
              <a:ext cx="2029968" cy="2029968"/>
            </a:xfrm>
            <a:prstGeom prst="rect">
              <a:avLst/>
            </a:prstGeom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6879019-2911-2F60-CC5B-25D1BE752B8D}"/>
                </a:ext>
              </a:extLst>
            </p:cNvPr>
            <p:cNvSpPr/>
            <p:nvPr userDrawn="1"/>
          </p:nvSpPr>
          <p:spPr>
            <a:xfrm rot="10800000">
              <a:off x="2029604" y="0"/>
              <a:ext cx="2029968" cy="7845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" name="Picture 10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CD1CD1B2-7EBC-96B6-A02D-7972C27874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035948" y="788197"/>
              <a:ext cx="2019299" cy="9994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361313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1" y="896112"/>
            <a:ext cx="6589150" cy="1988706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8EF03D4-C3B7-918C-FF43-0A9C106ACA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127476" y="-9144"/>
            <a:ext cx="4069095" cy="6867144"/>
            <a:chOff x="8127476" y="-9144"/>
            <a:chExt cx="4069095" cy="686714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FADCD25-4CC2-4A9A-B033-132F3DA6D2F5}"/>
                </a:ext>
              </a:extLst>
            </p:cNvPr>
            <p:cNvSpPr/>
            <p:nvPr userDrawn="1"/>
          </p:nvSpPr>
          <p:spPr>
            <a:xfrm>
              <a:off x="10162032" y="2014436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23">
              <a:extLst>
                <a:ext uri="{FF2B5EF4-FFF2-40B4-BE49-F238E27FC236}">
                  <a16:creationId xmlns:a16="http://schemas.microsoft.com/office/drawing/2014/main" id="{D2F68DA8-1D58-42B0-A2C9-046E92884BC1}"/>
                </a:ext>
              </a:extLst>
            </p:cNvPr>
            <p:cNvSpPr/>
            <p:nvPr userDrawn="1"/>
          </p:nvSpPr>
          <p:spPr>
            <a:xfrm rot="5400000">
              <a:off x="10160492" y="2024569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DB232A4-4F4E-48E9-9E61-BE51F716635C}"/>
                </a:ext>
              </a:extLst>
            </p:cNvPr>
            <p:cNvSpPr/>
            <p:nvPr userDrawn="1"/>
          </p:nvSpPr>
          <p:spPr>
            <a:xfrm>
              <a:off x="10162032" y="0"/>
              <a:ext cx="2029968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4CB66576-218C-4236-B125-DD7B03A784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10162032" y="0"/>
              <a:ext cx="2029968" cy="2029968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8139364" y="-7084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8127476" y="4807776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CC28908-2548-441C-BE9D-8728E1FC84C0}"/>
                </a:ext>
              </a:extLst>
            </p:cNvPr>
            <p:cNvSpPr/>
            <p:nvPr userDrawn="1"/>
          </p:nvSpPr>
          <p:spPr>
            <a:xfrm>
              <a:off x="10160492" y="4041539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5" name="Picture 34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731DC170-FB16-45F8-B62C-DCAB2B9AC3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7272" y="5079562"/>
              <a:ext cx="2019299" cy="999451"/>
            </a:xfrm>
            <a:prstGeom prst="rect">
              <a:avLst/>
            </a:prstGeom>
          </p:spPr>
        </p:pic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0800000">
              <a:off x="8139640" y="-9144"/>
              <a:ext cx="2029968" cy="2029968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DB6750E-735F-4906-8BCA-E0BD4F029617}"/>
                </a:ext>
              </a:extLst>
            </p:cNvPr>
            <p:cNvSpPr/>
            <p:nvPr userDrawn="1"/>
          </p:nvSpPr>
          <p:spPr>
            <a:xfrm>
              <a:off x="10158984" y="6016751"/>
              <a:ext cx="2029968" cy="84124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131156" y="4828032"/>
              <a:ext cx="2029968" cy="2029968"/>
            </a:xfrm>
            <a:prstGeom prst="rect">
              <a:avLst/>
            </a:prstGeom>
          </p:spPr>
        </p:pic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8227718" y="2092719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8138160" y="4045868"/>
              <a:ext cx="2029968" cy="8229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8138160" y="2029968"/>
              <a:ext cx="1014984" cy="201168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8138160" y="2012062"/>
              <a:ext cx="3044952" cy="7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11055096" y="1874902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7" name="Date Placeholder 3">
            <a:extLst>
              <a:ext uri="{FF2B5EF4-FFF2-40B4-BE49-F238E27FC236}">
                <a16:creationId xmlns:a16="http://schemas.microsoft.com/office/drawing/2014/main" id="{56895315-7883-40AA-AB6E-E7F8B77E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295" y="6355080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BB0443-DC80-4C33-A120-CF1AB11735AF}" type="datetime1">
              <a:rPr lang="en-US" smtClean="0"/>
              <a:t>3/17/2025</a:t>
            </a:fld>
            <a:endParaRPr lang="en-US" dirty="0"/>
          </a:p>
        </p:txBody>
      </p:sp>
      <p:sp>
        <p:nvSpPr>
          <p:cNvPr id="68" name="Footer Placeholder 4">
            <a:extLst>
              <a:ext uri="{FF2B5EF4-FFF2-40B4-BE49-F238E27FC236}">
                <a16:creationId xmlns:a16="http://schemas.microsoft.com/office/drawing/2014/main" id="{0000A4E2-8200-4049-B783-2C99FBDB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Member FDIC</a:t>
            </a:r>
            <a:endParaRPr lang="en-US" dirty="0"/>
          </a:p>
        </p:txBody>
      </p:sp>
      <p:sp>
        <p:nvSpPr>
          <p:cNvPr id="69" name="Slide Number Placeholder 5">
            <a:extLst>
              <a:ext uri="{FF2B5EF4-FFF2-40B4-BE49-F238E27FC236}">
                <a16:creationId xmlns:a16="http://schemas.microsoft.com/office/drawing/2014/main" id="{179E1CD1-EB8F-4E56-ADD5-06293A7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B414F1-8F08-3A3B-45E3-9F44595164A1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762001" y="3058886"/>
            <a:ext cx="6597372" cy="3296194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>
              <a:lnSpc>
                <a:spcPts val="2000"/>
              </a:lnSpc>
              <a:defRPr sz="1800">
                <a:solidFill>
                  <a:schemeClr val="bg1"/>
                </a:solidFill>
              </a:defRPr>
            </a:lvl2pPr>
            <a:lvl3pPr marL="914400">
              <a:lnSpc>
                <a:spcPts val="2000"/>
              </a:lnSpc>
              <a:defRPr sz="1800">
                <a:solidFill>
                  <a:schemeClr val="bg1"/>
                </a:solidFill>
              </a:defRPr>
            </a:lvl3pPr>
            <a:lvl4pPr marL="1371600">
              <a:lnSpc>
                <a:spcPts val="2000"/>
              </a:lnSpc>
              <a:defRPr sz="1800">
                <a:solidFill>
                  <a:schemeClr val="bg1"/>
                </a:solidFill>
              </a:defRPr>
            </a:lvl4pPr>
            <a:lvl5pPr marL="1828800">
              <a:lnSpc>
                <a:spcPts val="2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1724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950" y="429461"/>
            <a:ext cx="6343650" cy="2668463"/>
          </a:xfrm>
        </p:spPr>
        <p:txBody>
          <a:bodyPr anchor="b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183B974-C7F1-5026-EC6E-647371B64BB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938712" y="3299953"/>
            <a:ext cx="6338888" cy="266846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64914EB-20DD-97B4-8FF9-94D739D21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9867" y="-7753"/>
            <a:ext cx="4187536" cy="6865753"/>
            <a:chOff x="-9867" y="-7753"/>
            <a:chExt cx="4187536" cy="6865753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0407AED1-9974-465A-BC9C-530E270105DE}"/>
                </a:ext>
              </a:extLst>
            </p:cNvPr>
            <p:cNvSpPr/>
            <p:nvPr userDrawn="1"/>
          </p:nvSpPr>
          <p:spPr>
            <a:xfrm flipH="1">
              <a:off x="0" y="2021358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08ADBC6-C9BE-4302-A86A-4AC842874C24}"/>
                </a:ext>
              </a:extLst>
            </p:cNvPr>
            <p:cNvSpPr/>
            <p:nvPr userDrawn="1"/>
          </p:nvSpPr>
          <p:spPr>
            <a:xfrm>
              <a:off x="2029604" y="2031653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2B04AFC-F339-4DFB-AA44-D68317065E02}"/>
                </a:ext>
              </a:extLst>
            </p:cNvPr>
            <p:cNvSpPr/>
            <p:nvPr userDrawn="1"/>
          </p:nvSpPr>
          <p:spPr>
            <a:xfrm>
              <a:off x="2028253" y="4052815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0" name="Picture 19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E88B2398-8473-499F-836C-F3AF518F5BB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015" y="5086646"/>
              <a:ext cx="2019299" cy="999451"/>
            </a:xfrm>
            <a:prstGeom prst="rect">
              <a:avLst/>
            </a:prstGeom>
          </p:spPr>
        </p:pic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>
              <a:off x="-9867" y="-1076"/>
              <a:ext cx="2029968" cy="2029968"/>
            </a:xfrm>
            <a:prstGeom prst="rect">
              <a:avLst/>
            </a:prstGeom>
          </p:spPr>
        </p:pic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522571C-09D3-4F39-B963-76F80D9973F1}"/>
                </a:ext>
              </a:extLst>
            </p:cNvPr>
            <p:cNvSpPr/>
            <p:nvPr userDrawn="1"/>
          </p:nvSpPr>
          <p:spPr>
            <a:xfrm>
              <a:off x="2029968" y="6045049"/>
              <a:ext cx="2029968" cy="81295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0268D7D-D5FB-492C-8D00-3E866534BD42}"/>
                </a:ext>
              </a:extLst>
            </p:cNvPr>
            <p:cNvSpPr/>
            <p:nvPr userDrawn="1"/>
          </p:nvSpPr>
          <p:spPr>
            <a:xfrm flipH="1">
              <a:off x="0" y="4828032"/>
              <a:ext cx="2032942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54BCEF24-C76B-44E5-A457-E55658E8EB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2860" y="4828032"/>
              <a:ext cx="2029968" cy="2029968"/>
            </a:xfrm>
            <a:prstGeom prst="rect">
              <a:avLst/>
            </a:prstGeom>
          </p:spPr>
        </p:pic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18216784-417D-44A8-8CF1-C0CAF410EB9B}"/>
                </a:ext>
              </a:extLst>
            </p:cNvPr>
            <p:cNvGrpSpPr/>
            <p:nvPr userDrawn="1"/>
          </p:nvGrpSpPr>
          <p:grpSpPr>
            <a:xfrm>
              <a:off x="100242" y="2099803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FFF90BA2-E949-4FDF-A88E-B68F607E3205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41F18930-2C24-4BA6-A1EB-BF1644EE8558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D5953E65-C24C-4C83-86BB-E4A6D2532FD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0B9DA7A8-A66E-4E0E-92DF-B3FF112EBB70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94E74739-1964-4A3C-B2E5-28FEF5EF8E49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E31C22DC-76BD-4E83-8A1A-B7AE70B2E8FE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F63C700C-5749-4BA1-8128-78559312E825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EC81C305-3A69-4634-8A07-56F8272122AF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A14AAEDA-8F87-420D-A6BD-FF115C08EB7A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A1FA4EA0-701D-49A3-8962-1BD0CE6E9C0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E362A8AA-1110-4C1C-9922-60F7D43E82B0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BC8B72EE-335A-4030-B500-7E6FB4D24F18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10167348-D9AA-4440-8569-849A6B0F2C2D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A5616AB2-7A83-42C0-883C-FFA27D5468C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6A9CA073-4F0B-4787-B46D-7886261E945E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9AF901A3-1EC5-458F-A653-74CCEAE9A13D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4D5E35A9-4BB5-48F3-AE34-E1BDD3343EB1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A9A549D5-A823-49C4-8C36-D074E6E039B9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6A767C47-7246-4B50-8E78-82766365754A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0AEE1DDC-07C3-4204-A3B1-BB7C77C0622B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5DA288D-BE35-46E8-AA86-9F28D8504DAB}"/>
                </a:ext>
              </a:extLst>
            </p:cNvPr>
            <p:cNvSpPr/>
            <p:nvPr userDrawn="1"/>
          </p:nvSpPr>
          <p:spPr>
            <a:xfrm>
              <a:off x="0" y="4043197"/>
              <a:ext cx="2029968" cy="7845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2557B54-30A3-4192-9D51-EE28AF522DE9}"/>
                </a:ext>
              </a:extLst>
            </p:cNvPr>
            <p:cNvSpPr/>
            <p:nvPr userDrawn="1"/>
          </p:nvSpPr>
          <p:spPr>
            <a:xfrm>
              <a:off x="0" y="2021358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2208FD0E-034D-4DF3-85D7-F0EBE2775B5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632" y="-7753"/>
              <a:ext cx="4052352" cy="4040860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20239FE-47D0-4B4F-8440-F859F368C141}"/>
                </a:ext>
              </a:extLst>
            </p:cNvPr>
            <p:cNvSpPr/>
            <p:nvPr userDrawn="1"/>
          </p:nvSpPr>
          <p:spPr>
            <a:xfrm>
              <a:off x="3903349" y="3869829"/>
              <a:ext cx="274320" cy="2743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8925BB7-B630-981C-964B-37A5DCBEA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06165" y="635508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Member FDIC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B4D24B0-E841-7B76-D133-06ABBAB6B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7357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7D011F5-A799-BEAA-9160-5743D58B45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33694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C9ED4E7-FD06-4BD9-9484-5DA6D41A9EE0}" type="datetime1">
              <a:rPr lang="en-US" smtClean="0"/>
              <a:t>3/17/2025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2778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raphic 25">
            <a:extLst>
              <a:ext uri="{FF2B5EF4-FFF2-40B4-BE49-F238E27FC236}">
                <a16:creationId xmlns:a16="http://schemas.microsoft.com/office/drawing/2014/main" id="{E1BC9BFE-80C0-4DA9-92DB-070C41E41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097646">
            <a:off x="403102" y="-983359"/>
            <a:ext cx="2029968" cy="2029968"/>
          </a:xfrm>
          <a:prstGeom prst="rect">
            <a:avLst/>
          </a:prstGeom>
        </p:spPr>
      </p:pic>
      <p:sp>
        <p:nvSpPr>
          <p:cNvPr id="8" name="Rectangle 23">
            <a:extLst>
              <a:ext uri="{FF2B5EF4-FFF2-40B4-BE49-F238E27FC236}">
                <a16:creationId xmlns:a16="http://schemas.microsoft.com/office/drawing/2014/main" id="{F5ED01E4-35BF-4165-86B2-E3BDFD91D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3508190">
            <a:off x="-1025089" y="458228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7E6DD28-C71B-4484-973A-D12A27730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902533">
            <a:off x="407892" y="1900474"/>
            <a:ext cx="2029968" cy="2029968"/>
          </a:xfrm>
          <a:prstGeom prst="rect">
            <a:avLst/>
          </a:prstGeom>
        </p:spPr>
      </p:pic>
      <p:sp>
        <p:nvSpPr>
          <p:cNvPr id="11" name="Rectangle 23">
            <a:extLst>
              <a:ext uri="{FF2B5EF4-FFF2-40B4-BE49-F238E27FC236}">
                <a16:creationId xmlns:a16="http://schemas.microsoft.com/office/drawing/2014/main" id="{AB403917-256D-4254-A12F-F8BD19470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8900000">
            <a:off x="413443" y="1923515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EB06A536-5FCB-4761-9EFF-D54BE44B1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708786">
            <a:off x="-1021285" y="3355869"/>
            <a:ext cx="2029968" cy="2029968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3B73C61F-3D48-4791-8280-D98D2C01E0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489227">
            <a:off x="1859807" y="3357927"/>
            <a:ext cx="2029968" cy="2029968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94213EEF-F759-4045-9F53-49C1B4ECED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7411" y="5806395"/>
            <a:ext cx="2870810" cy="1000774"/>
            <a:chOff x="-13699" y="5839164"/>
            <a:chExt cx="2862790" cy="1000774"/>
          </a:xfrm>
        </p:grpSpPr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2EA4D38A-6ACD-4296-B454-E5BD7EAC7990}"/>
                </a:ext>
              </a:extLst>
            </p:cNvPr>
            <p:cNvSpPr/>
            <p:nvPr userDrawn="1"/>
          </p:nvSpPr>
          <p:spPr>
            <a:xfrm>
              <a:off x="-13699" y="5839164"/>
              <a:ext cx="2862790" cy="28868"/>
            </a:xfrm>
            <a:custGeom>
              <a:avLst/>
              <a:gdLst>
                <a:gd name="connsiteX0" fmla="*/ 0 w 2862790"/>
                <a:gd name="connsiteY0" fmla="*/ 0 h 28868"/>
                <a:gd name="connsiteX1" fmla="*/ 2862790 w 2862790"/>
                <a:gd name="connsiteY1" fmla="*/ 0 h 28868"/>
                <a:gd name="connsiteX2" fmla="*/ 2833921 w 2862790"/>
                <a:gd name="connsiteY2" fmla="*/ 28868 h 28868"/>
                <a:gd name="connsiteX3" fmla="*/ 28868 w 2862790"/>
                <a:gd name="connsiteY3" fmla="*/ 28868 h 28868"/>
                <a:gd name="connsiteX4" fmla="*/ 0 w 286279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2790" h="28868">
                  <a:moveTo>
                    <a:pt x="0" y="0"/>
                  </a:moveTo>
                  <a:lnTo>
                    <a:pt x="2862790" y="0"/>
                  </a:lnTo>
                  <a:lnTo>
                    <a:pt x="2833921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4E32D04-F635-443B-B642-A509F0473CB5}"/>
                </a:ext>
              </a:extLst>
            </p:cNvPr>
            <p:cNvSpPr/>
            <p:nvPr userDrawn="1"/>
          </p:nvSpPr>
          <p:spPr>
            <a:xfrm>
              <a:off x="47246" y="5900109"/>
              <a:ext cx="2740900" cy="28868"/>
            </a:xfrm>
            <a:custGeom>
              <a:avLst/>
              <a:gdLst>
                <a:gd name="connsiteX0" fmla="*/ 0 w 2740900"/>
                <a:gd name="connsiteY0" fmla="*/ 0 h 28868"/>
                <a:gd name="connsiteX1" fmla="*/ 2740900 w 2740900"/>
                <a:gd name="connsiteY1" fmla="*/ 0 h 28868"/>
                <a:gd name="connsiteX2" fmla="*/ 2712032 w 2740900"/>
                <a:gd name="connsiteY2" fmla="*/ 28868 h 28868"/>
                <a:gd name="connsiteX3" fmla="*/ 28868 w 2740900"/>
                <a:gd name="connsiteY3" fmla="*/ 28868 h 28868"/>
                <a:gd name="connsiteX4" fmla="*/ 0 w 274090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0900" h="28868">
                  <a:moveTo>
                    <a:pt x="0" y="0"/>
                  </a:moveTo>
                  <a:lnTo>
                    <a:pt x="2740900" y="0"/>
                  </a:lnTo>
                  <a:lnTo>
                    <a:pt x="2712032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C95F7659-0C0B-4798-8392-E6B36B62DEA4}"/>
                </a:ext>
              </a:extLst>
            </p:cNvPr>
            <p:cNvSpPr/>
            <p:nvPr userDrawn="1"/>
          </p:nvSpPr>
          <p:spPr>
            <a:xfrm>
              <a:off x="108992" y="5960251"/>
              <a:ext cx="2619012" cy="29671"/>
            </a:xfrm>
            <a:custGeom>
              <a:avLst/>
              <a:gdLst>
                <a:gd name="connsiteX0" fmla="*/ 0 w 2619012"/>
                <a:gd name="connsiteY0" fmla="*/ 0 h 29671"/>
                <a:gd name="connsiteX1" fmla="*/ 2619012 w 2619012"/>
                <a:gd name="connsiteY1" fmla="*/ 0 h 29671"/>
                <a:gd name="connsiteX2" fmla="*/ 2590143 w 2619012"/>
                <a:gd name="connsiteY2" fmla="*/ 28868 h 29671"/>
                <a:gd name="connsiteX3" fmla="*/ 28067 w 2619012"/>
                <a:gd name="connsiteY3" fmla="*/ 29671 h 29671"/>
                <a:gd name="connsiteX4" fmla="*/ 28869 w 2619012"/>
                <a:gd name="connsiteY4" fmla="*/ 28869 h 29671"/>
                <a:gd name="connsiteX5" fmla="*/ 0 w 2619012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19012" h="29671">
                  <a:moveTo>
                    <a:pt x="0" y="0"/>
                  </a:moveTo>
                  <a:lnTo>
                    <a:pt x="2619012" y="0"/>
                  </a:lnTo>
                  <a:lnTo>
                    <a:pt x="2590143" y="28868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BB69ABA-A9D2-4649-A1AB-E12AA2D2C8E7}"/>
                </a:ext>
              </a:extLst>
            </p:cNvPr>
            <p:cNvSpPr/>
            <p:nvPr userDrawn="1"/>
          </p:nvSpPr>
          <p:spPr>
            <a:xfrm>
              <a:off x="169937" y="6021196"/>
              <a:ext cx="2497122" cy="29670"/>
            </a:xfrm>
            <a:custGeom>
              <a:avLst/>
              <a:gdLst>
                <a:gd name="connsiteX0" fmla="*/ 0 w 2497122"/>
                <a:gd name="connsiteY0" fmla="*/ 0 h 29670"/>
                <a:gd name="connsiteX1" fmla="*/ 2497122 w 2497122"/>
                <a:gd name="connsiteY1" fmla="*/ 0 h 29670"/>
                <a:gd name="connsiteX2" fmla="*/ 2468254 w 2497122"/>
                <a:gd name="connsiteY2" fmla="*/ 28868 h 29670"/>
                <a:gd name="connsiteX3" fmla="*/ 28066 w 2497122"/>
                <a:gd name="connsiteY3" fmla="*/ 29670 h 29670"/>
                <a:gd name="connsiteX4" fmla="*/ 28868 w 2497122"/>
                <a:gd name="connsiteY4" fmla="*/ 28868 h 29670"/>
                <a:gd name="connsiteX5" fmla="*/ 0 w 2497122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7122" h="29670">
                  <a:moveTo>
                    <a:pt x="0" y="0"/>
                  </a:moveTo>
                  <a:lnTo>
                    <a:pt x="2497122" y="0"/>
                  </a:lnTo>
                  <a:lnTo>
                    <a:pt x="2468254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8B88CE23-E34F-470C-8C56-46C08322365F}"/>
                </a:ext>
              </a:extLst>
            </p:cNvPr>
            <p:cNvSpPr/>
            <p:nvPr userDrawn="1"/>
          </p:nvSpPr>
          <p:spPr>
            <a:xfrm>
              <a:off x="229279" y="6082140"/>
              <a:ext cx="2376837" cy="28869"/>
            </a:xfrm>
            <a:custGeom>
              <a:avLst/>
              <a:gdLst>
                <a:gd name="connsiteX0" fmla="*/ 0 w 2376837"/>
                <a:gd name="connsiteY0" fmla="*/ 0 h 28869"/>
                <a:gd name="connsiteX1" fmla="*/ 2376837 w 2376837"/>
                <a:gd name="connsiteY1" fmla="*/ 0 h 28869"/>
                <a:gd name="connsiteX2" fmla="*/ 2347968 w 2376837"/>
                <a:gd name="connsiteY2" fmla="*/ 28868 h 28869"/>
                <a:gd name="connsiteX3" fmla="*/ 28868 w 2376837"/>
                <a:gd name="connsiteY3" fmla="*/ 28869 h 28869"/>
                <a:gd name="connsiteX4" fmla="*/ 0 w 2376837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837" h="28869">
                  <a:moveTo>
                    <a:pt x="0" y="0"/>
                  </a:moveTo>
                  <a:lnTo>
                    <a:pt x="2376837" y="0"/>
                  </a:lnTo>
                  <a:lnTo>
                    <a:pt x="2347968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75BCEDE2-961E-42E0-AF9C-3D070C974007}"/>
                </a:ext>
              </a:extLst>
            </p:cNvPr>
            <p:cNvSpPr/>
            <p:nvPr userDrawn="1"/>
          </p:nvSpPr>
          <p:spPr>
            <a:xfrm>
              <a:off x="290222" y="6143085"/>
              <a:ext cx="2254948" cy="28868"/>
            </a:xfrm>
            <a:custGeom>
              <a:avLst/>
              <a:gdLst>
                <a:gd name="connsiteX0" fmla="*/ 0 w 2254948"/>
                <a:gd name="connsiteY0" fmla="*/ 0 h 28868"/>
                <a:gd name="connsiteX1" fmla="*/ 2254948 w 2254948"/>
                <a:gd name="connsiteY1" fmla="*/ 0 h 28868"/>
                <a:gd name="connsiteX2" fmla="*/ 2226080 w 2254948"/>
                <a:gd name="connsiteY2" fmla="*/ 28868 h 28868"/>
                <a:gd name="connsiteX3" fmla="*/ 28868 w 2254948"/>
                <a:gd name="connsiteY3" fmla="*/ 28868 h 28868"/>
                <a:gd name="connsiteX4" fmla="*/ 0 w 2254948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948" h="28868">
                  <a:moveTo>
                    <a:pt x="0" y="0"/>
                  </a:moveTo>
                  <a:lnTo>
                    <a:pt x="2254948" y="0"/>
                  </a:lnTo>
                  <a:lnTo>
                    <a:pt x="2226080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B930397-7A2A-4C50-9EC9-7E3107D065D2}"/>
                </a:ext>
              </a:extLst>
            </p:cNvPr>
            <p:cNvSpPr/>
            <p:nvPr userDrawn="1"/>
          </p:nvSpPr>
          <p:spPr>
            <a:xfrm>
              <a:off x="351970" y="6203227"/>
              <a:ext cx="2133059" cy="29671"/>
            </a:xfrm>
            <a:custGeom>
              <a:avLst/>
              <a:gdLst>
                <a:gd name="connsiteX0" fmla="*/ 2133059 w 2133059"/>
                <a:gd name="connsiteY0" fmla="*/ 0 h 29671"/>
                <a:gd name="connsiteX1" fmla="*/ 2104190 w 2133059"/>
                <a:gd name="connsiteY1" fmla="*/ 28869 h 29671"/>
                <a:gd name="connsiteX2" fmla="*/ 28066 w 2133059"/>
                <a:gd name="connsiteY2" fmla="*/ 29671 h 29671"/>
                <a:gd name="connsiteX3" fmla="*/ 28868 w 2133059"/>
                <a:gd name="connsiteY3" fmla="*/ 28869 h 29671"/>
                <a:gd name="connsiteX4" fmla="*/ 0 w 2133059"/>
                <a:gd name="connsiteY4" fmla="*/ 1 h 29671"/>
                <a:gd name="connsiteX5" fmla="*/ 2133059 w 2133059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33059" h="29671">
                  <a:moveTo>
                    <a:pt x="2133059" y="0"/>
                  </a:moveTo>
                  <a:lnTo>
                    <a:pt x="2104190" y="28869"/>
                  </a:lnTo>
                  <a:lnTo>
                    <a:pt x="28066" y="29671"/>
                  </a:lnTo>
                  <a:lnTo>
                    <a:pt x="28868" y="28869"/>
                  </a:lnTo>
                  <a:lnTo>
                    <a:pt x="0" y="1"/>
                  </a:lnTo>
                  <a:lnTo>
                    <a:pt x="21330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8CA98174-D81B-4241-92F9-D0D2028FFEA9}"/>
                </a:ext>
              </a:extLst>
            </p:cNvPr>
            <p:cNvSpPr/>
            <p:nvPr userDrawn="1"/>
          </p:nvSpPr>
          <p:spPr>
            <a:xfrm>
              <a:off x="411310" y="6264172"/>
              <a:ext cx="2012774" cy="28868"/>
            </a:xfrm>
            <a:custGeom>
              <a:avLst/>
              <a:gdLst>
                <a:gd name="connsiteX0" fmla="*/ 0 w 2012774"/>
                <a:gd name="connsiteY0" fmla="*/ 0 h 28868"/>
                <a:gd name="connsiteX1" fmla="*/ 2012774 w 2012774"/>
                <a:gd name="connsiteY1" fmla="*/ 0 h 28868"/>
                <a:gd name="connsiteX2" fmla="*/ 1983905 w 2012774"/>
                <a:gd name="connsiteY2" fmla="*/ 28868 h 28868"/>
                <a:gd name="connsiteX3" fmla="*/ 28868 w 2012774"/>
                <a:gd name="connsiteY3" fmla="*/ 28868 h 28868"/>
                <a:gd name="connsiteX4" fmla="*/ 0 w 201277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2774" h="28868">
                  <a:moveTo>
                    <a:pt x="0" y="0"/>
                  </a:moveTo>
                  <a:lnTo>
                    <a:pt x="2012774" y="0"/>
                  </a:lnTo>
                  <a:lnTo>
                    <a:pt x="1983905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E4CE4FB8-5E60-4288-B2FA-CF9316ED449F}"/>
                </a:ext>
              </a:extLst>
            </p:cNvPr>
            <p:cNvSpPr/>
            <p:nvPr userDrawn="1"/>
          </p:nvSpPr>
          <p:spPr>
            <a:xfrm>
              <a:off x="472255" y="6325117"/>
              <a:ext cx="1890884" cy="28868"/>
            </a:xfrm>
            <a:custGeom>
              <a:avLst/>
              <a:gdLst>
                <a:gd name="connsiteX0" fmla="*/ 0 w 1890884"/>
                <a:gd name="connsiteY0" fmla="*/ 0 h 28868"/>
                <a:gd name="connsiteX1" fmla="*/ 1890884 w 1890884"/>
                <a:gd name="connsiteY1" fmla="*/ 0 h 28868"/>
                <a:gd name="connsiteX2" fmla="*/ 1862016 w 1890884"/>
                <a:gd name="connsiteY2" fmla="*/ 28868 h 28868"/>
                <a:gd name="connsiteX3" fmla="*/ 28868 w 1890884"/>
                <a:gd name="connsiteY3" fmla="*/ 28868 h 28868"/>
                <a:gd name="connsiteX4" fmla="*/ 0 w 189088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0884" h="28868">
                  <a:moveTo>
                    <a:pt x="0" y="0"/>
                  </a:moveTo>
                  <a:lnTo>
                    <a:pt x="1890884" y="0"/>
                  </a:lnTo>
                  <a:lnTo>
                    <a:pt x="1862016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6F69FE5C-0AF0-42F6-A721-9E2244C967AA}"/>
                </a:ext>
              </a:extLst>
            </p:cNvPr>
            <p:cNvSpPr/>
            <p:nvPr userDrawn="1"/>
          </p:nvSpPr>
          <p:spPr>
            <a:xfrm>
              <a:off x="533199" y="6386061"/>
              <a:ext cx="1768996" cy="28869"/>
            </a:xfrm>
            <a:custGeom>
              <a:avLst/>
              <a:gdLst>
                <a:gd name="connsiteX0" fmla="*/ 0 w 1768996"/>
                <a:gd name="connsiteY0" fmla="*/ 0 h 28869"/>
                <a:gd name="connsiteX1" fmla="*/ 1768996 w 1768996"/>
                <a:gd name="connsiteY1" fmla="*/ 0 h 28869"/>
                <a:gd name="connsiteX2" fmla="*/ 1740128 w 1768996"/>
                <a:gd name="connsiteY2" fmla="*/ 28868 h 28869"/>
                <a:gd name="connsiteX3" fmla="*/ 28869 w 1768996"/>
                <a:gd name="connsiteY3" fmla="*/ 28869 h 28869"/>
                <a:gd name="connsiteX4" fmla="*/ 0 w 1768996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8996" h="28869">
                  <a:moveTo>
                    <a:pt x="0" y="0"/>
                  </a:moveTo>
                  <a:lnTo>
                    <a:pt x="1768996" y="0"/>
                  </a:lnTo>
                  <a:lnTo>
                    <a:pt x="1740128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E8311083-D41B-4770-B6A9-AFA83AAF2885}"/>
                </a:ext>
              </a:extLst>
            </p:cNvPr>
            <p:cNvSpPr/>
            <p:nvPr userDrawn="1"/>
          </p:nvSpPr>
          <p:spPr>
            <a:xfrm>
              <a:off x="594946" y="6446204"/>
              <a:ext cx="1647106" cy="29670"/>
            </a:xfrm>
            <a:custGeom>
              <a:avLst/>
              <a:gdLst>
                <a:gd name="connsiteX0" fmla="*/ 0 w 1647106"/>
                <a:gd name="connsiteY0" fmla="*/ 0 h 29670"/>
                <a:gd name="connsiteX1" fmla="*/ 1647106 w 1647106"/>
                <a:gd name="connsiteY1" fmla="*/ 0 h 29670"/>
                <a:gd name="connsiteX2" fmla="*/ 1618238 w 1647106"/>
                <a:gd name="connsiteY2" fmla="*/ 28868 h 29670"/>
                <a:gd name="connsiteX3" fmla="*/ 28066 w 1647106"/>
                <a:gd name="connsiteY3" fmla="*/ 29670 h 29670"/>
                <a:gd name="connsiteX4" fmla="*/ 28868 w 1647106"/>
                <a:gd name="connsiteY4" fmla="*/ 28868 h 29670"/>
                <a:gd name="connsiteX5" fmla="*/ 0 w 1647106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7106" h="29670">
                  <a:moveTo>
                    <a:pt x="0" y="0"/>
                  </a:moveTo>
                  <a:lnTo>
                    <a:pt x="1647106" y="0"/>
                  </a:lnTo>
                  <a:lnTo>
                    <a:pt x="1618238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730A62EE-9416-445D-B0B2-018F008614B8}"/>
                </a:ext>
              </a:extLst>
            </p:cNvPr>
            <p:cNvSpPr/>
            <p:nvPr userDrawn="1"/>
          </p:nvSpPr>
          <p:spPr>
            <a:xfrm>
              <a:off x="654287" y="6507148"/>
              <a:ext cx="1526821" cy="28869"/>
            </a:xfrm>
            <a:custGeom>
              <a:avLst/>
              <a:gdLst>
                <a:gd name="connsiteX0" fmla="*/ 0 w 1526821"/>
                <a:gd name="connsiteY0" fmla="*/ 0 h 28869"/>
                <a:gd name="connsiteX1" fmla="*/ 1526821 w 1526821"/>
                <a:gd name="connsiteY1" fmla="*/ 0 h 28869"/>
                <a:gd name="connsiteX2" fmla="*/ 1497952 w 1526821"/>
                <a:gd name="connsiteY2" fmla="*/ 28868 h 28869"/>
                <a:gd name="connsiteX3" fmla="*/ 28868 w 1526821"/>
                <a:gd name="connsiteY3" fmla="*/ 28869 h 28869"/>
                <a:gd name="connsiteX4" fmla="*/ 0 w 1526821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6821" h="28869">
                  <a:moveTo>
                    <a:pt x="0" y="0"/>
                  </a:moveTo>
                  <a:lnTo>
                    <a:pt x="1526821" y="0"/>
                  </a:lnTo>
                  <a:lnTo>
                    <a:pt x="1497952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4A92E211-EBEF-4E62-97FD-46ECC42436DF}"/>
                </a:ext>
              </a:extLst>
            </p:cNvPr>
            <p:cNvSpPr/>
            <p:nvPr userDrawn="1"/>
          </p:nvSpPr>
          <p:spPr>
            <a:xfrm>
              <a:off x="715231" y="6568093"/>
              <a:ext cx="1404932" cy="28868"/>
            </a:xfrm>
            <a:custGeom>
              <a:avLst/>
              <a:gdLst>
                <a:gd name="connsiteX0" fmla="*/ 0 w 1404932"/>
                <a:gd name="connsiteY0" fmla="*/ 0 h 28868"/>
                <a:gd name="connsiteX1" fmla="*/ 1404932 w 1404932"/>
                <a:gd name="connsiteY1" fmla="*/ 0 h 28868"/>
                <a:gd name="connsiteX2" fmla="*/ 1376064 w 1404932"/>
                <a:gd name="connsiteY2" fmla="*/ 28868 h 28868"/>
                <a:gd name="connsiteX3" fmla="*/ 28868 w 1404932"/>
                <a:gd name="connsiteY3" fmla="*/ 28868 h 28868"/>
                <a:gd name="connsiteX4" fmla="*/ 0 w 1404932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4932" h="28868">
                  <a:moveTo>
                    <a:pt x="0" y="0"/>
                  </a:moveTo>
                  <a:lnTo>
                    <a:pt x="1404932" y="0"/>
                  </a:lnTo>
                  <a:lnTo>
                    <a:pt x="1376064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CC8A63A1-564C-478A-B490-96E1C76014CC}"/>
                </a:ext>
              </a:extLst>
            </p:cNvPr>
            <p:cNvSpPr/>
            <p:nvPr userDrawn="1"/>
          </p:nvSpPr>
          <p:spPr>
            <a:xfrm>
              <a:off x="776977" y="6628235"/>
              <a:ext cx="1283044" cy="29671"/>
            </a:xfrm>
            <a:custGeom>
              <a:avLst/>
              <a:gdLst>
                <a:gd name="connsiteX0" fmla="*/ 1283044 w 1283044"/>
                <a:gd name="connsiteY0" fmla="*/ 0 h 29671"/>
                <a:gd name="connsiteX1" fmla="*/ 1254175 w 1283044"/>
                <a:gd name="connsiteY1" fmla="*/ 28869 h 29671"/>
                <a:gd name="connsiteX2" fmla="*/ 28067 w 1283044"/>
                <a:gd name="connsiteY2" fmla="*/ 29671 h 29671"/>
                <a:gd name="connsiteX3" fmla="*/ 28869 w 1283044"/>
                <a:gd name="connsiteY3" fmla="*/ 28869 h 29671"/>
                <a:gd name="connsiteX4" fmla="*/ 0 w 1283044"/>
                <a:gd name="connsiteY4" fmla="*/ 1 h 29671"/>
                <a:gd name="connsiteX5" fmla="*/ 1283044 w 1283044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3044" h="29671">
                  <a:moveTo>
                    <a:pt x="1283044" y="0"/>
                  </a:moveTo>
                  <a:lnTo>
                    <a:pt x="1254175" y="28869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1"/>
                  </a:lnTo>
                  <a:lnTo>
                    <a:pt x="12830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4162FC41-462F-4E99-AACA-F5B9C804FB14}"/>
                </a:ext>
              </a:extLst>
            </p:cNvPr>
            <p:cNvSpPr/>
            <p:nvPr userDrawn="1"/>
          </p:nvSpPr>
          <p:spPr>
            <a:xfrm>
              <a:off x="837922" y="6689180"/>
              <a:ext cx="1161154" cy="29670"/>
            </a:xfrm>
            <a:custGeom>
              <a:avLst/>
              <a:gdLst>
                <a:gd name="connsiteX0" fmla="*/ 0 w 1161154"/>
                <a:gd name="connsiteY0" fmla="*/ 0 h 29670"/>
                <a:gd name="connsiteX1" fmla="*/ 1161154 w 1161154"/>
                <a:gd name="connsiteY1" fmla="*/ 0 h 29670"/>
                <a:gd name="connsiteX2" fmla="*/ 1132285 w 1161154"/>
                <a:gd name="connsiteY2" fmla="*/ 28868 h 29670"/>
                <a:gd name="connsiteX3" fmla="*/ 28066 w 1161154"/>
                <a:gd name="connsiteY3" fmla="*/ 29670 h 29670"/>
                <a:gd name="connsiteX4" fmla="*/ 28868 w 1161154"/>
                <a:gd name="connsiteY4" fmla="*/ 28868 h 29670"/>
                <a:gd name="connsiteX5" fmla="*/ 0 w 1161154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1154" h="29670">
                  <a:moveTo>
                    <a:pt x="0" y="0"/>
                  </a:moveTo>
                  <a:lnTo>
                    <a:pt x="1161154" y="0"/>
                  </a:lnTo>
                  <a:lnTo>
                    <a:pt x="1132285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F9B61AC-B03D-4064-9DE6-9818F53F333C}"/>
                </a:ext>
              </a:extLst>
            </p:cNvPr>
            <p:cNvSpPr/>
            <p:nvPr userDrawn="1"/>
          </p:nvSpPr>
          <p:spPr>
            <a:xfrm>
              <a:off x="897263" y="6750124"/>
              <a:ext cx="1040868" cy="28869"/>
            </a:xfrm>
            <a:custGeom>
              <a:avLst/>
              <a:gdLst>
                <a:gd name="connsiteX0" fmla="*/ 0 w 1040868"/>
                <a:gd name="connsiteY0" fmla="*/ 0 h 28869"/>
                <a:gd name="connsiteX1" fmla="*/ 1040868 w 1040868"/>
                <a:gd name="connsiteY1" fmla="*/ 0 h 28869"/>
                <a:gd name="connsiteX2" fmla="*/ 1012000 w 1040868"/>
                <a:gd name="connsiteY2" fmla="*/ 28869 h 28869"/>
                <a:gd name="connsiteX3" fmla="*/ 28868 w 1040868"/>
                <a:gd name="connsiteY3" fmla="*/ 28869 h 28869"/>
                <a:gd name="connsiteX4" fmla="*/ 0 w 1040868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868" h="28869">
                  <a:moveTo>
                    <a:pt x="0" y="0"/>
                  </a:moveTo>
                  <a:lnTo>
                    <a:pt x="1040868" y="0"/>
                  </a:lnTo>
                  <a:lnTo>
                    <a:pt x="1012000" y="28869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104BA00-790F-438D-AC93-117E23CF2099}"/>
                </a:ext>
              </a:extLst>
            </p:cNvPr>
            <p:cNvSpPr/>
            <p:nvPr userDrawn="1"/>
          </p:nvSpPr>
          <p:spPr>
            <a:xfrm>
              <a:off x="958207" y="6811069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01" name="Freeform: Shape 100">
            <a:extLst>
              <a:ext uri="{FF2B5EF4-FFF2-40B4-BE49-F238E27FC236}">
                <a16:creationId xmlns:a16="http://schemas.microsoft.com/office/drawing/2014/main" id="{788A3CD7-1915-41CF-9FB5-E6FEDCA8F1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3659" y="5801762"/>
            <a:ext cx="1075475" cy="1058335"/>
          </a:xfrm>
          <a:custGeom>
            <a:avLst/>
            <a:gdLst>
              <a:gd name="connsiteX0" fmla="*/ 1062720 w 1062720"/>
              <a:gd name="connsiteY0" fmla="*/ 0 h 1062720"/>
              <a:gd name="connsiteX1" fmla="*/ 1062720 w 1062720"/>
              <a:gd name="connsiteY1" fmla="*/ 1062720 h 1062720"/>
              <a:gd name="connsiteX2" fmla="*/ 0 w 1062720"/>
              <a:gd name="connsiteY2" fmla="*/ 1062720 h 1062720"/>
              <a:gd name="connsiteX3" fmla="*/ 1062720 w 1062720"/>
              <a:gd name="connsiteY3" fmla="*/ 0 h 106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2720" h="1062720">
                <a:moveTo>
                  <a:pt x="1062720" y="0"/>
                </a:moveTo>
                <a:lnTo>
                  <a:pt x="1062720" y="1062720"/>
                </a:lnTo>
                <a:lnTo>
                  <a:pt x="0" y="1062720"/>
                </a:lnTo>
                <a:lnTo>
                  <a:pt x="106272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3" name="Freeform: Shape 162">
            <a:extLst>
              <a:ext uri="{FF2B5EF4-FFF2-40B4-BE49-F238E27FC236}">
                <a16:creationId xmlns:a16="http://schemas.microsoft.com/office/drawing/2014/main" id="{FEE07693-1822-40D4-88A4-0F663C787D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5546" y="6829131"/>
            <a:ext cx="918980" cy="28869"/>
          </a:xfrm>
          <a:custGeom>
            <a:avLst/>
            <a:gdLst>
              <a:gd name="connsiteX0" fmla="*/ 0 w 918980"/>
              <a:gd name="connsiteY0" fmla="*/ 0 h 28869"/>
              <a:gd name="connsiteX1" fmla="*/ 918980 w 918980"/>
              <a:gd name="connsiteY1" fmla="*/ 0 h 28869"/>
              <a:gd name="connsiteX2" fmla="*/ 890112 w 918980"/>
              <a:gd name="connsiteY2" fmla="*/ 28868 h 28869"/>
              <a:gd name="connsiteX3" fmla="*/ 28869 w 918980"/>
              <a:gd name="connsiteY3" fmla="*/ 28869 h 28869"/>
              <a:gd name="connsiteX4" fmla="*/ 0 w 918980"/>
              <a:gd name="connsiteY4" fmla="*/ 0 h 28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980" h="28869">
                <a:moveTo>
                  <a:pt x="0" y="0"/>
                </a:moveTo>
                <a:lnTo>
                  <a:pt x="918980" y="0"/>
                </a:lnTo>
                <a:lnTo>
                  <a:pt x="890112" y="28868"/>
                </a:lnTo>
                <a:lnTo>
                  <a:pt x="28869" y="2886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8142DAF-BE54-C239-5685-89D55E027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0440" y="896111"/>
            <a:ext cx="7889768" cy="2039341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A2EBD71-EB16-773C-A6CB-C6E1259AE70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520440" y="3259056"/>
            <a:ext cx="2994660" cy="3006531"/>
          </a:xfrm>
        </p:spPr>
        <p:txBody>
          <a:bodyPr>
            <a:normAutofit/>
          </a:bodyPr>
          <a:lstStyle>
            <a:lvl1pPr marL="285750" indent="-285750">
              <a:lnSpc>
                <a:spcPts val="2000"/>
              </a:lnSpc>
              <a:buFont typeface="Arial" panose="020B0604020202020204" pitchFamily="34" charset="0"/>
              <a:buChar char="•"/>
              <a:defRPr sz="1800"/>
            </a:lvl1pPr>
            <a:lvl2pPr>
              <a:lnSpc>
                <a:spcPts val="2000"/>
              </a:lnSpc>
              <a:defRPr sz="1800"/>
            </a:lvl2pPr>
            <a:lvl3pPr>
              <a:lnSpc>
                <a:spcPts val="2000"/>
              </a:lnSpc>
              <a:defRPr sz="1800"/>
            </a:lvl3pPr>
            <a:lvl4pPr>
              <a:lnSpc>
                <a:spcPts val="2000"/>
              </a:lnSpc>
              <a:defRPr sz="1800"/>
            </a:lvl4pPr>
            <a:lvl5pPr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6944BE1-9937-7EA2-AA56-336B8D5CAAD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826432" y="3253740"/>
            <a:ext cx="4580088" cy="3006531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None/>
              <a:defRPr sz="18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9" name="Date Placehold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23723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6935E94-780B-4506-AF5E-8D9C8949F9BB}" type="datetime1">
              <a:rPr lang="en-US" smtClean="0"/>
              <a:t>3/17/2025</a:t>
            </a:fld>
            <a:endParaRPr lang="en-US" dirty="0"/>
          </a:p>
        </p:txBody>
      </p:sp>
      <p:sp>
        <p:nvSpPr>
          <p:cNvPr id="210" name="Footer Placehold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42161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Member FDIC</a:t>
            </a:r>
            <a:endParaRPr lang="en-US" dirty="0"/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9320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7634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736" y="896112"/>
            <a:ext cx="9389288" cy="1362456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88DF45F-9FEA-47BE-AC15-52BE148E1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71735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6C2A648-67E9-4B1F-8631-B3536BA0EC0F}" type="datetime1">
              <a:rPr lang="en-US" smtClean="0"/>
              <a:t>3/17/2025</a:t>
            </a:fld>
            <a:endParaRPr lang="en-US" dirty="0"/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Member FDIC</a:t>
            </a:r>
            <a:endParaRPr lang="en-US" dirty="0"/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135D7B7-20E9-ADCF-4417-B443AF3112F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771734" y="2590800"/>
            <a:ext cx="4515035" cy="3505200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8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D4468C5-0B68-8408-80C5-F8681CA9891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5645989" y="2590800"/>
            <a:ext cx="4515035" cy="3505200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8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1910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E7D4-F9F1-4491-9DA8-EB95476075CD}" type="datetime1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5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16D0-33D5-4C94-9CE1-02E80F570018}" type="datetime1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36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BB0F-14F5-4855-9404-1533615C4FAB}" type="datetime1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01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BBA5-12F9-4FB2-9413-81F863EFB1A3}" type="datetime1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96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C7B5-1139-4B6D-B869-D364D4C90EFE}" type="datetime1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19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2FBD-12E2-4C15-9CDB-5E674307AA29}" type="datetime1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53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6498-AE89-4003-9207-4BA65C302D2B}" type="datetime1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14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0554-6AFE-4AC3-8CEF-791F28BE28D6}" type="datetime1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35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88B70-F41B-4A24-A73C-F10166E7B61B}" type="datetime1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Member FDIC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99B38-6FB5-46AE-9710-4126ECE7D4A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star made of rectangles&#10;&#10;Description automatically generated">
            <a:extLst>
              <a:ext uri="{FF2B5EF4-FFF2-40B4-BE49-F238E27FC236}">
                <a16:creationId xmlns:a16="http://schemas.microsoft.com/office/drawing/2014/main" id="{15458BE5-42E5-006B-C972-DAA55DE6F610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8041" y="5806440"/>
            <a:ext cx="902306" cy="91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16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ettermoneyhabits.bankofamerica.com/en/auto/cost-of-owning-a-ca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anual Input 3"/>
          <p:cNvSpPr/>
          <p:nvPr/>
        </p:nvSpPr>
        <p:spPr>
          <a:xfrm rot="5400000">
            <a:off x="877711" y="-895129"/>
            <a:ext cx="6858000" cy="8613422"/>
          </a:xfrm>
          <a:prstGeom prst="flowChartManualInput">
            <a:avLst/>
          </a:prstGeom>
          <a:solidFill>
            <a:srgbClr val="003C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0736241">
            <a:off x="7760268" y="-196460"/>
            <a:ext cx="383355" cy="7444583"/>
          </a:xfrm>
          <a:prstGeom prst="rect">
            <a:avLst/>
          </a:prstGeom>
          <a:solidFill>
            <a:srgbClr val="81684A"/>
          </a:solidFill>
          <a:ln>
            <a:solidFill>
              <a:srgbClr val="8168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nnual…"/>
          <p:cNvSpPr/>
          <p:nvPr/>
        </p:nvSpPr>
        <p:spPr>
          <a:xfrm>
            <a:off x="135037" y="3429000"/>
            <a:ext cx="7188215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 defTabSz="577850">
              <a:lnSpc>
                <a:spcPct val="90000"/>
              </a:lnSpc>
              <a:defRPr sz="14400" b="1" cap="all" spc="288">
                <a:solidFill>
                  <a:srgbClr val="323C4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6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Buying a car</a:t>
            </a:r>
            <a:endParaRPr sz="6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A73181-E21A-4F82-BBDB-F59E1EDB2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94928" y="6356350"/>
            <a:ext cx="4114800" cy="365125"/>
          </a:xfrm>
        </p:spPr>
        <p:txBody>
          <a:bodyPr/>
          <a:lstStyle/>
          <a:p>
            <a:r>
              <a:rPr lang="en-US" dirty="0"/>
              <a:t>Member FDIC</a:t>
            </a:r>
          </a:p>
        </p:txBody>
      </p:sp>
      <p:pic>
        <p:nvPicPr>
          <p:cNvPr id="6" name="Picture 5" descr="A black and white logo&#10;&#10;Description automatically generated">
            <a:extLst>
              <a:ext uri="{FF2B5EF4-FFF2-40B4-BE49-F238E27FC236}">
                <a16:creationId xmlns:a16="http://schemas.microsoft.com/office/drawing/2014/main" id="{9C8E0713-9523-4472-77FC-5D3CCABBE3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518" y="1554040"/>
            <a:ext cx="5504699" cy="1676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61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10F373-C741-7326-40CA-31E1C97DD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Step 4: purchasing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key terms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3D8901-92C5-FDC8-AB50-BC4C118F0C2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269996" y="649480"/>
            <a:ext cx="7550091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endParaRPr lang="en-US" sz="20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en-US" sz="20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en-US" sz="20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chemeClr val="tx1"/>
                </a:solidFill>
              </a:rPr>
              <a:t>Car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Title</a:t>
            </a:r>
            <a:r>
              <a:rPr lang="en-US" sz="2000" dirty="0">
                <a:solidFill>
                  <a:schemeClr val="tx1"/>
                </a:solidFill>
              </a:rPr>
              <a:t> = Legal document establishing proof of ownership of a vehicle</a:t>
            </a: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Issued by the Department of Motor Vehicles (DMV) in the state where the vehicle was purchased</a:t>
            </a: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Follows the vehicle throughout its life</a:t>
            </a: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chemeClr val="tx1"/>
                </a:solidFill>
              </a:rPr>
              <a:t>Lien </a:t>
            </a:r>
            <a:r>
              <a:rPr lang="en-US" sz="2000" dirty="0">
                <a:solidFill>
                  <a:schemeClr val="tx1"/>
                </a:solidFill>
              </a:rPr>
              <a:t>= Legal claim against a vehicle </a:t>
            </a: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Recognizes that until the loan is paid in full the lender is the vehicle’s true owner</a:t>
            </a: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Released when the vehicle is paid in full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chemeClr val="tx1"/>
                </a:solidFill>
              </a:rPr>
              <a:t>Lienholder</a:t>
            </a:r>
            <a:r>
              <a:rPr lang="en-US" sz="2000" dirty="0">
                <a:solidFill>
                  <a:schemeClr val="tx1"/>
                </a:solidFill>
              </a:rPr>
              <a:t> = Lender that holds the loan used to purchase the vehicle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65753-8AAF-E5DA-8960-80554BF06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642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10F373-C741-7326-40CA-31E1C97DD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Step 4: purchasing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new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3D8901-92C5-FDC8-AB50-BC4C118F0C2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5041907" y="649480"/>
            <a:ext cx="4563487" cy="5546047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>
              <a:lnSpc>
                <a:spcPct val="90000"/>
              </a:lnSpc>
            </a:pPr>
            <a:endParaRPr lang="en-US" sz="20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en-US" sz="2000" b="1" dirty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3100" b="1" dirty="0">
                <a:solidFill>
                  <a:schemeClr val="tx1"/>
                </a:solidFill>
              </a:rPr>
              <a:t>PROS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sz="2000" b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tx1"/>
                </a:solidFill>
              </a:rPr>
              <a:t>Better Financing Options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lower interest rate &amp; dealer incentives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tx1"/>
                </a:solidFill>
              </a:rPr>
              <a:t>Less Likely to Have Mechanical Problems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tx1"/>
                </a:solidFill>
              </a:rPr>
              <a:t>Maintenance May Be Included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tx1"/>
                </a:solidFill>
              </a:rPr>
              <a:t>Warranty Protection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manufacturer’s warranty included with purchase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tx1"/>
                </a:solidFill>
              </a:rPr>
              <a:t>Latest Technology and Safety Features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tx1"/>
                </a:solidFill>
              </a:rPr>
              <a:t>Buying Process Is Easier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no history to deal with</a:t>
            </a:r>
          </a:p>
          <a:p>
            <a:pPr>
              <a:lnSpc>
                <a:spcPct val="90000"/>
              </a:lnSpc>
            </a:pPr>
            <a:endParaRPr lang="en-US" sz="2000" dirty="0">
              <a:solidFill>
                <a:schemeClr val="tx1"/>
              </a:solidFill>
            </a:endParaRP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0BC7D-C94B-9ECB-0C77-FE4D6C971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328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10F373-C741-7326-40CA-31E1C97DD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Step 4: purchasing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new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3D8901-92C5-FDC8-AB50-BC4C118F0C2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5041907" y="649480"/>
            <a:ext cx="5413308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endParaRPr lang="en-US" sz="20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en-US" sz="2000" b="1" dirty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3100" b="1" dirty="0">
                <a:solidFill>
                  <a:schemeClr val="tx1"/>
                </a:solidFill>
              </a:rPr>
              <a:t>CONS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sz="2000" b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tx1"/>
                </a:solidFill>
              </a:rPr>
              <a:t>More Expensive to Purchase</a:t>
            </a: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tx1"/>
                </a:solidFill>
              </a:rPr>
              <a:t>Faster Depreciation</a:t>
            </a:r>
          </a:p>
          <a:p>
            <a:pPr marL="800100" lvl="1" indent="-342900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~20% in the first year</a:t>
            </a:r>
          </a:p>
          <a:p>
            <a:pPr marL="800100" lvl="1" indent="-342900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lower return on investment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tx1"/>
                </a:solidFill>
              </a:rPr>
              <a:t>Costs More to Insure</a:t>
            </a:r>
          </a:p>
          <a:p>
            <a:pPr marL="800100" lvl="1" indent="-342900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lender requires coverage insurance</a:t>
            </a:r>
          </a:p>
          <a:p>
            <a:pPr marL="800100" lvl="1" indent="-342900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more expensive the car, higher the insurance premium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tx1"/>
              </a:solidFill>
            </a:endParaRP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41CC0-EFBB-7448-2AF7-2C4C37650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535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10F373-C741-7326-40CA-31E1C97DD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Step 4: purchasing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used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3D8901-92C5-FDC8-AB50-BC4C118F0C2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5041907" y="649480"/>
            <a:ext cx="456348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endParaRPr lang="en-US" sz="20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en-US" sz="2000" b="1" dirty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3100" b="1" dirty="0">
                <a:solidFill>
                  <a:schemeClr val="tx1"/>
                </a:solidFill>
              </a:rPr>
              <a:t>PROS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sz="2000" b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tx1"/>
                </a:solidFill>
              </a:rPr>
              <a:t>Less Expensive to Purchase</a:t>
            </a:r>
          </a:p>
          <a:p>
            <a:pPr marL="800100" lvl="1" indent="-342900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you benefit from the depreciation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tx1"/>
                </a:solidFill>
              </a:rPr>
              <a:t>Slower Depreciation</a:t>
            </a:r>
          </a:p>
          <a:p>
            <a:pPr marL="800100" lvl="1" indent="-342900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~10% annually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tx1"/>
                </a:solidFill>
              </a:rPr>
              <a:t>Less Expensive to Insure</a:t>
            </a:r>
            <a:endParaRPr lang="en-US" sz="2000" dirty="0">
              <a:solidFill>
                <a:schemeClr val="tx1"/>
              </a:solidFill>
            </a:endParaRP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965C7-AEAF-351A-02BC-964DE0514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903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10F373-C741-7326-40CA-31E1C97DD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Step 4: purchasing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used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3D8901-92C5-FDC8-AB50-BC4C118F0C2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5041907" y="649480"/>
            <a:ext cx="6560067" cy="5546047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lnSpc>
                <a:spcPct val="90000"/>
              </a:lnSpc>
            </a:pPr>
            <a:endParaRPr lang="en-US" sz="20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en-US" sz="2000" b="1" dirty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3100" b="1" dirty="0">
                <a:solidFill>
                  <a:schemeClr val="tx1"/>
                </a:solidFill>
              </a:rPr>
              <a:t>CONS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sz="2000" b="1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tx1"/>
                </a:solidFill>
              </a:rPr>
              <a:t>May Not Have the Latest Technology and Safety Features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tx1"/>
                </a:solidFill>
              </a:rPr>
              <a:t>Increased Maintenance Costs</a:t>
            </a:r>
          </a:p>
          <a:p>
            <a:pPr marL="800100" lvl="1" indent="-342900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may not be under warranty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tx1"/>
                </a:solidFill>
              </a:rPr>
              <a:t>Car History</a:t>
            </a:r>
          </a:p>
          <a:p>
            <a:pPr marL="800100" lvl="1" indent="-342900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you will need to research the car’s history - CARFAX</a:t>
            </a:r>
          </a:p>
          <a:p>
            <a:pPr marL="800100" lvl="1" indent="-342900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mechanic checkup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tx1"/>
                </a:solidFill>
              </a:rPr>
              <a:t>Buying Process Can Be More Complicated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sz="2000" dirty="0">
              <a:solidFill>
                <a:schemeClr val="tx1"/>
              </a:solidFill>
            </a:endParaRP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7A718-D778-D0B7-56B6-690C81B6A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822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10F373-C741-7326-40CA-31E1C97DD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Step 4: purchasing</a:t>
            </a:r>
            <a:b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used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3D8901-92C5-FDC8-AB50-BC4C118F0C2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5041907" y="649480"/>
            <a:ext cx="6560067" cy="55460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100" b="1" dirty="0">
                <a:solidFill>
                  <a:schemeClr val="tx1"/>
                </a:solidFill>
              </a:rPr>
              <a:t>Used Car Purchasing Options</a:t>
            </a:r>
          </a:p>
          <a:p>
            <a:pPr algn="ctr">
              <a:lnSpc>
                <a:spcPct val="90000"/>
              </a:lnSpc>
            </a:pPr>
            <a:r>
              <a:rPr lang="en-US" sz="2800" b="1" u="sng" dirty="0">
                <a:solidFill>
                  <a:schemeClr val="tx1"/>
                </a:solidFill>
              </a:rPr>
              <a:t>Dealer or Private Seller</a:t>
            </a:r>
          </a:p>
          <a:p>
            <a:pPr>
              <a:lnSpc>
                <a:spcPct val="90000"/>
              </a:lnSpc>
            </a:pPr>
            <a:endParaRPr lang="en-US" sz="20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chemeClr val="tx1"/>
                </a:solidFill>
              </a:rPr>
              <a:t>Dealer</a:t>
            </a:r>
            <a:r>
              <a:rPr lang="en-US" sz="2000" dirty="0">
                <a:solidFill>
                  <a:schemeClr val="tx1"/>
                </a:solidFill>
              </a:rPr>
              <a:t> – straightforward process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Dealer handles all the financing (if needed), title transfer, and lien information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Certified Pre-owned option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dirty="0">
                <a:solidFill>
                  <a:schemeClr val="tx1"/>
                </a:solidFill>
              </a:rPr>
              <a:t>Has undergone a complete inspection by the dealership</a:t>
            </a:r>
          </a:p>
          <a:p>
            <a:pPr marL="914400" lvl="1" indent="-457200">
              <a:lnSpc>
                <a:spcPct val="90000"/>
              </a:lnSpc>
            </a:pPr>
            <a:endParaRPr lang="en-US" sz="20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chemeClr val="tx1"/>
                </a:solidFill>
              </a:rPr>
              <a:t>Private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Seller</a:t>
            </a:r>
            <a:r>
              <a:rPr lang="en-US" sz="2000" dirty="0">
                <a:solidFill>
                  <a:schemeClr val="tx1"/>
                </a:solidFill>
              </a:rPr>
              <a:t> – requires more time and administrative work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Make sure the seller’s name is on title and it’s signed correctly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If there is still a loan on the car you will need to contact the lender (lienholder) to find out how to close the deal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E0B44-377A-0E4C-D38A-8B44DF324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556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10F373-C741-7326-40CA-31E1C97DD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warranties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3D8901-92C5-FDC8-AB50-BC4C118F0C2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1371599" y="1764524"/>
            <a:ext cx="9724031" cy="47989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u="sng" dirty="0">
                <a:solidFill>
                  <a:srgbClr val="003C69"/>
                </a:solidFill>
              </a:rPr>
              <a:t>A warranty is a contract that can protect you from paying out of pocket repair costs.</a:t>
            </a:r>
          </a:p>
          <a:p>
            <a:pPr algn="ctr">
              <a:lnSpc>
                <a:spcPct val="90000"/>
              </a:lnSpc>
            </a:pPr>
            <a:endParaRPr lang="en-US" sz="2000" b="1" u="sng" dirty="0">
              <a:solidFill>
                <a:srgbClr val="003C69"/>
              </a:solidFill>
            </a:endParaRP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3C69"/>
                </a:solidFill>
              </a:rPr>
              <a:t>Operates for a set period of time or a set distance of miles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dirty="0">
                <a:solidFill>
                  <a:srgbClr val="003C69"/>
                </a:solidFill>
              </a:rPr>
              <a:t>Ex: 3 years or 36,000 miles (whichever comes first)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3C69"/>
                </a:solidFill>
              </a:rPr>
              <a:t>New Car Warranty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dirty="0">
                <a:solidFill>
                  <a:srgbClr val="003C69"/>
                </a:solidFill>
              </a:rPr>
              <a:t>Built into the price of a new car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3C69"/>
                </a:solidFill>
              </a:rPr>
              <a:t>Types of Warranties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dirty="0">
                <a:solidFill>
                  <a:srgbClr val="003C69"/>
                </a:solidFill>
              </a:rPr>
              <a:t>Comprehensive – bumper-to-bumper (air conditioning)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dirty="0">
                <a:solidFill>
                  <a:srgbClr val="003C69"/>
                </a:solidFill>
              </a:rPr>
              <a:t>Powertrain – mechanical parts that move the car (transmission)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81684A"/>
                </a:solidFill>
              </a:rPr>
              <a:t>Does Not Cover: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dirty="0">
                <a:solidFill>
                  <a:srgbClr val="81684A"/>
                </a:solidFill>
              </a:rPr>
              <a:t>Normal wear and tear (lights, tires, brakes, stains, dings)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dirty="0">
                <a:solidFill>
                  <a:srgbClr val="81684A"/>
                </a:solidFill>
              </a:rPr>
              <a:t>Abnormal use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dirty="0">
                <a:solidFill>
                  <a:srgbClr val="81684A"/>
                </a:solidFill>
              </a:rPr>
              <a:t>Aftermarket parts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dirty="0">
                <a:solidFill>
                  <a:srgbClr val="81684A"/>
                </a:solidFill>
              </a:rPr>
              <a:t>Regularly scheduled maintenance (oil changes)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E4717-61EA-AC72-A1EF-3726D1893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7207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10F373-C741-7326-40CA-31E1C97DD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warranties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3D8901-92C5-FDC8-AB50-BC4C118F0C26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1371599" y="1764524"/>
            <a:ext cx="9724031" cy="47989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81684A"/>
                </a:solidFill>
              </a:rPr>
              <a:t>Are Not Insurance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81684A"/>
                </a:solidFill>
              </a:rPr>
              <a:t>Are Not Associated with Recall Repairs</a:t>
            </a:r>
          </a:p>
          <a:p>
            <a:pPr algn="ctr">
              <a:lnSpc>
                <a:spcPct val="90000"/>
              </a:lnSpc>
            </a:pPr>
            <a:endParaRPr lang="en-US" b="1" dirty="0">
              <a:solidFill>
                <a:srgbClr val="81684A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b="1" u="sng" dirty="0">
                <a:solidFill>
                  <a:srgbClr val="003C69"/>
                </a:solidFill>
              </a:rPr>
              <a:t>EXTENDED WARRANTIES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3C69"/>
                </a:solidFill>
              </a:rPr>
              <a:t>Effective After the Initial Warranty Has Expired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dirty="0">
                <a:solidFill>
                  <a:srgbClr val="003C69"/>
                </a:solidFill>
              </a:rPr>
              <a:t>a.k.a.: service contracts, vehicle protection plans, service agreements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3C69"/>
                </a:solidFill>
              </a:rPr>
              <a:t>All Are Not Created Equal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dirty="0">
                <a:solidFill>
                  <a:srgbClr val="003C69"/>
                </a:solidFill>
              </a:rPr>
              <a:t>different plans = different coverages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dirty="0">
                <a:solidFill>
                  <a:srgbClr val="003C69"/>
                </a:solidFill>
              </a:rPr>
              <a:t>may require a deductible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3C69"/>
                </a:solidFill>
              </a:rPr>
              <a:t>Do You Need One?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dirty="0">
                <a:solidFill>
                  <a:srgbClr val="003C69"/>
                </a:solidFill>
              </a:rPr>
              <a:t>What’s your comfort level &amp; financial situation? (peace of mind and discipline to save)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dirty="0">
                <a:solidFill>
                  <a:srgbClr val="003C69"/>
                </a:solidFill>
              </a:rPr>
              <a:t>How long will you keep the vehicle? 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dirty="0">
                <a:solidFill>
                  <a:srgbClr val="003C69"/>
                </a:solidFill>
              </a:rPr>
              <a:t>How reliable is the vehicle?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72922-295D-3F81-1311-2C4609EB2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893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7E1C88-627C-4655-A4FB-0BB02EDB0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Step 1: research</a:t>
            </a:r>
            <a:b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decide what car is right for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634FE-ADF0-4BC3-A0A9-447EA9DD096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u="sng">
                <a:solidFill>
                  <a:schemeClr val="tx1"/>
                </a:solidFill>
              </a:rPr>
              <a:t>Edmunds.com</a:t>
            </a:r>
            <a:r>
              <a:rPr lang="en-US" sz="2000">
                <a:solidFill>
                  <a:schemeClr val="tx1"/>
                </a:solidFill>
              </a:rPr>
              <a:t> or </a:t>
            </a:r>
            <a:r>
              <a:rPr lang="en-US" sz="2000" u="sng">
                <a:solidFill>
                  <a:schemeClr val="tx1"/>
                </a:solidFill>
              </a:rPr>
              <a:t>Kelley Blue Book</a:t>
            </a:r>
            <a:r>
              <a:rPr lang="en-US" sz="2000">
                <a:solidFill>
                  <a:schemeClr val="tx1"/>
                </a:solidFill>
              </a:rPr>
              <a:t> (KBB.com)</a:t>
            </a:r>
          </a:p>
          <a:p>
            <a:pPr marL="3429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b="1">
              <a:solidFill>
                <a:schemeClr val="tx1"/>
              </a:solidFill>
            </a:endParaRPr>
          </a:p>
          <a:p>
            <a:pPr marL="3429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chemeClr val="tx1"/>
                </a:solidFill>
              </a:rPr>
              <a:t>Size</a:t>
            </a:r>
            <a:r>
              <a:rPr lang="en-US" sz="2000">
                <a:solidFill>
                  <a:schemeClr val="tx1"/>
                </a:solidFill>
              </a:rPr>
              <a:t> (compact, sedan, SUV, truck)</a:t>
            </a:r>
          </a:p>
          <a:p>
            <a:pPr marL="3429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>
              <a:solidFill>
                <a:schemeClr val="tx1"/>
              </a:solidFill>
            </a:endParaRPr>
          </a:p>
          <a:p>
            <a:pPr marL="3429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chemeClr val="tx1"/>
                </a:solidFill>
              </a:rPr>
              <a:t>Gas</a:t>
            </a:r>
            <a:r>
              <a:rPr lang="en-US" sz="2000">
                <a:solidFill>
                  <a:schemeClr val="tx1"/>
                </a:solidFill>
              </a:rPr>
              <a:t> </a:t>
            </a:r>
            <a:r>
              <a:rPr lang="en-US" sz="2000" b="1">
                <a:solidFill>
                  <a:schemeClr val="tx1"/>
                </a:solidFill>
              </a:rPr>
              <a:t>mileage </a:t>
            </a:r>
            <a:r>
              <a:rPr lang="en-US" sz="2000">
                <a:solidFill>
                  <a:schemeClr val="tx1"/>
                </a:solidFill>
              </a:rPr>
              <a:t>(hybrid, electric)</a:t>
            </a:r>
          </a:p>
          <a:p>
            <a:pPr marL="3429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b="1">
              <a:solidFill>
                <a:schemeClr val="tx1"/>
              </a:solidFill>
            </a:endParaRPr>
          </a:p>
          <a:p>
            <a:pPr marL="3429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chemeClr val="tx1"/>
                </a:solidFill>
              </a:rPr>
              <a:t>Technology </a:t>
            </a:r>
            <a:r>
              <a:rPr lang="en-US" sz="2000">
                <a:solidFill>
                  <a:schemeClr val="tx1"/>
                </a:solidFill>
              </a:rPr>
              <a:t>(connected mobile apps, phone charging, digital key)</a:t>
            </a:r>
          </a:p>
          <a:p>
            <a:pPr marL="3429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b="1">
              <a:solidFill>
                <a:schemeClr val="tx1"/>
              </a:solidFill>
            </a:endParaRPr>
          </a:p>
          <a:p>
            <a:pPr marL="3429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chemeClr val="tx1"/>
                </a:solidFill>
              </a:rPr>
              <a:t>Safety</a:t>
            </a:r>
            <a:r>
              <a:rPr lang="en-US" sz="2000">
                <a:solidFill>
                  <a:schemeClr val="tx1"/>
                </a:solidFill>
              </a:rPr>
              <a:t> </a:t>
            </a:r>
            <a:r>
              <a:rPr lang="en-US" sz="2000" b="1">
                <a:solidFill>
                  <a:schemeClr val="tx1"/>
                </a:solidFill>
              </a:rPr>
              <a:t>features</a:t>
            </a:r>
            <a:r>
              <a:rPr lang="en-US" sz="2000">
                <a:solidFill>
                  <a:schemeClr val="tx1"/>
                </a:solidFill>
              </a:rPr>
              <a:t> (KBB Safety Features 101)</a:t>
            </a:r>
          </a:p>
          <a:p>
            <a:pPr marL="3429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b="1">
              <a:solidFill>
                <a:schemeClr val="tx1"/>
              </a:solidFill>
            </a:endParaRPr>
          </a:p>
          <a:p>
            <a:pPr marL="3429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chemeClr val="tx1"/>
                </a:solidFill>
              </a:rPr>
              <a:t>Weather</a:t>
            </a:r>
            <a:r>
              <a:rPr lang="en-US" sz="2000">
                <a:solidFill>
                  <a:schemeClr val="tx1"/>
                </a:solidFill>
              </a:rPr>
              <a:t> </a:t>
            </a:r>
            <a:r>
              <a:rPr lang="en-US" sz="2000" b="1">
                <a:solidFill>
                  <a:schemeClr val="tx1"/>
                </a:solidFill>
              </a:rPr>
              <a:t>features </a:t>
            </a:r>
            <a:r>
              <a:rPr lang="en-US" sz="2000">
                <a:solidFill>
                  <a:schemeClr val="tx1"/>
                </a:solidFill>
              </a:rPr>
              <a:t>(four-wheel drive)</a:t>
            </a:r>
            <a:endParaRPr lang="en-US" sz="2000" b="1">
              <a:solidFill>
                <a:schemeClr val="tx1"/>
              </a:solidFill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F1F5EB-03BC-AF0F-1F87-43234AF7C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Member FDIC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347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Step 2: 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budget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determine how much you can afford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3EA69-4E0E-41BD-8095-A124225A264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just">
              <a:buFont typeface="Arial" panose="020B0604020202020204" pitchFamily="34" charset="0"/>
              <a:buChar char="•"/>
            </a:pPr>
            <a:r>
              <a:rPr lang="en-US" sz="2000" dirty="0">
                <a:hlinkClick r:id="rId3"/>
              </a:rPr>
              <a:t>The True Cost of Car Ownership</a:t>
            </a:r>
            <a:endParaRPr lang="en-US" sz="2000" dirty="0"/>
          </a:p>
          <a:p>
            <a:pPr indent="-2286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Up to </a:t>
            </a:r>
            <a:r>
              <a:rPr lang="en-US" sz="2000" b="1" dirty="0"/>
              <a:t>16%</a:t>
            </a:r>
            <a:r>
              <a:rPr lang="en-US" sz="2000" dirty="0"/>
              <a:t> of annual income before taxes</a:t>
            </a:r>
          </a:p>
          <a:p>
            <a:pPr marL="114300">
              <a:lnSpc>
                <a:spcPct val="90000"/>
              </a:lnSpc>
            </a:pPr>
            <a:r>
              <a:rPr lang="en-US" sz="2000" dirty="0"/>
              <a:t> </a:t>
            </a:r>
          </a:p>
          <a:p>
            <a:pPr marL="3429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$42,000 x 16% = $6,720/12 = </a:t>
            </a:r>
            <a:r>
              <a:rPr lang="en-US" sz="2000" b="1" dirty="0"/>
              <a:t>$560</a:t>
            </a:r>
          </a:p>
          <a:p>
            <a:pPr marL="3429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34290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Or </a:t>
            </a:r>
            <a:r>
              <a:rPr lang="en-US" sz="2000" b="1" dirty="0"/>
              <a:t>20%</a:t>
            </a:r>
            <a:r>
              <a:rPr lang="en-US" sz="2000" dirty="0"/>
              <a:t> of take-home pay</a:t>
            </a:r>
          </a:p>
          <a:p>
            <a:pPr marL="800100" lvl="1">
              <a:lnSpc>
                <a:spcPct val="90000"/>
              </a:lnSpc>
            </a:pPr>
            <a:r>
              <a:rPr lang="en-US" sz="2000" dirty="0"/>
              <a:t>Monthly payment</a:t>
            </a:r>
          </a:p>
          <a:p>
            <a:pPr marL="800100" lvl="1">
              <a:lnSpc>
                <a:spcPct val="90000"/>
              </a:lnSpc>
            </a:pPr>
            <a:r>
              <a:rPr lang="en-US" sz="2000" dirty="0"/>
              <a:t>Gas</a:t>
            </a:r>
          </a:p>
          <a:p>
            <a:pPr marL="800100" lvl="1">
              <a:lnSpc>
                <a:spcPct val="90000"/>
              </a:lnSpc>
            </a:pPr>
            <a:r>
              <a:rPr lang="en-US" sz="2000" dirty="0"/>
              <a:t>Insurance</a:t>
            </a:r>
          </a:p>
          <a:p>
            <a:pPr marL="800100" lvl="1">
              <a:lnSpc>
                <a:spcPct val="90000"/>
              </a:lnSpc>
            </a:pPr>
            <a:r>
              <a:rPr lang="en-US" sz="2000" dirty="0"/>
              <a:t>Maintenance and repairs</a:t>
            </a:r>
          </a:p>
          <a:p>
            <a:pPr marL="800100" lvl="1">
              <a:lnSpc>
                <a:spcPct val="90000"/>
              </a:lnSpc>
            </a:pPr>
            <a:r>
              <a:rPr lang="en-US" sz="2000" dirty="0"/>
              <a:t>Inspection</a:t>
            </a:r>
          </a:p>
          <a:p>
            <a:pPr marL="800100" lvl="1">
              <a:lnSpc>
                <a:spcPct val="90000"/>
              </a:lnSpc>
            </a:pPr>
            <a:r>
              <a:rPr lang="en-US" sz="2000" dirty="0"/>
              <a:t>Registration</a:t>
            </a:r>
          </a:p>
        </p:txBody>
      </p:sp>
    </p:spTree>
    <p:extLst>
      <p:ext uri="{BB962C8B-B14F-4D97-AF65-F5344CB8AC3E}">
        <p14:creationId xmlns:p14="http://schemas.microsoft.com/office/powerpoint/2010/main" val="224349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Step 3: 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financing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dirty="0">
                <a:solidFill>
                  <a:srgbClr val="FFFFFF"/>
                </a:solidFill>
              </a:rPr>
              <a:t>key terms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3EA69-4E0E-41BD-8095-A124225A264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000" dirty="0"/>
              <a:t>Most car buyers need some kind of financing to purchase their vehicle.  Shopping between different </a:t>
            </a:r>
            <a:r>
              <a:rPr lang="en-US" sz="2000" b="1" dirty="0"/>
              <a:t>lenders</a:t>
            </a:r>
            <a:r>
              <a:rPr lang="en-US" sz="2000" dirty="0"/>
              <a:t> can help you find the best </a:t>
            </a:r>
            <a:r>
              <a:rPr lang="en-US" sz="2000" b="1" dirty="0"/>
              <a:t>interest</a:t>
            </a:r>
            <a:r>
              <a:rPr lang="en-US" sz="2000" dirty="0"/>
              <a:t> </a:t>
            </a:r>
            <a:r>
              <a:rPr lang="en-US" sz="2000" b="1" dirty="0"/>
              <a:t>rate</a:t>
            </a:r>
            <a:r>
              <a:rPr lang="en-US" sz="2000" dirty="0"/>
              <a:t>. </a:t>
            </a:r>
          </a:p>
          <a:p>
            <a:pPr algn="ctr"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b="1" dirty="0"/>
              <a:t>Lender</a:t>
            </a:r>
            <a:r>
              <a:rPr lang="en-US" sz="2000" dirty="0"/>
              <a:t> – A financial institution that makes funds available to a person with the expectation that the funds will be repaid. 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b="1" dirty="0"/>
              <a:t>Interest</a:t>
            </a:r>
            <a:r>
              <a:rPr lang="en-US" sz="2000" dirty="0"/>
              <a:t> </a:t>
            </a:r>
            <a:r>
              <a:rPr lang="en-US" sz="2000" b="1" dirty="0"/>
              <a:t>Rate</a:t>
            </a:r>
            <a:r>
              <a:rPr lang="en-US" sz="2000" dirty="0"/>
              <a:t> – The annual percentage rate or APR is the interest rate plus any other fees the lender charges.  </a:t>
            </a:r>
          </a:p>
        </p:txBody>
      </p:sp>
    </p:spTree>
    <p:extLst>
      <p:ext uri="{BB962C8B-B14F-4D97-AF65-F5344CB8AC3E}">
        <p14:creationId xmlns:p14="http://schemas.microsoft.com/office/powerpoint/2010/main" val="3766465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Step 3: 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financing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dirty="0">
                <a:solidFill>
                  <a:srgbClr val="FFFFFF"/>
                </a:solidFill>
              </a:rPr>
              <a:t>key terms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3EA69-4E0E-41BD-8095-A124225A264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000" b="1" u="sng" dirty="0"/>
              <a:t>Pre-approved financing</a:t>
            </a:r>
          </a:p>
          <a:p>
            <a:r>
              <a:rPr lang="en-US" sz="2000" dirty="0"/>
              <a:t>You can get pre-approved for an auto loan by a bank, credit union, or online lender.  Knowing your approved interest rate and how much you can borrow ahead of time helps  you navigate the car buying process. </a:t>
            </a:r>
          </a:p>
          <a:p>
            <a:endParaRPr lang="en-US" sz="2000" dirty="0"/>
          </a:p>
          <a:p>
            <a:r>
              <a:rPr lang="en-US" sz="2000" b="1" u="sng" dirty="0"/>
              <a:t>Why should I get pre-approved?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i="1" dirty="0"/>
              <a:t>Identify credit problems ahead of time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i="1" dirty="0"/>
              <a:t>Design loan terms to fit your budget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i="1" dirty="0"/>
              <a:t>Be an informed buyer (you’ve done the research)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i="1" dirty="0"/>
              <a:t>Simplifies negotiations (you know your budget &amp; have financing in place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i="1" dirty="0"/>
              <a:t>Negotiating power</a:t>
            </a:r>
          </a:p>
        </p:txBody>
      </p:sp>
    </p:spTree>
    <p:extLst>
      <p:ext uri="{BB962C8B-B14F-4D97-AF65-F5344CB8AC3E}">
        <p14:creationId xmlns:p14="http://schemas.microsoft.com/office/powerpoint/2010/main" val="2208819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Step 3: 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financing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dirty="0">
                <a:solidFill>
                  <a:srgbClr val="FFFFFF"/>
                </a:solidFill>
              </a:rPr>
              <a:t>key terms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3EA69-4E0E-41BD-8095-A124225A264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810260" y="1853967"/>
            <a:ext cx="3214068" cy="4341560"/>
          </a:xfrm>
          <a:ln w="38100">
            <a:solidFill>
              <a:srgbClr val="81684A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2000" b="1" u="sng" dirty="0">
                <a:solidFill>
                  <a:srgbClr val="81684A"/>
                </a:solidFill>
              </a:rPr>
              <a:t>Direct Lending</a:t>
            </a:r>
          </a:p>
          <a:p>
            <a:endParaRPr lang="en-US" sz="2000" b="1" u="sng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Banks, credit unions, or online lenders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You apply directly to the lender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Getting pre-approved makes shopping between dealerships easier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2FDC8-0790-CD84-8BF3-D289D533D0AA}"/>
              </a:ext>
            </a:extLst>
          </p:cNvPr>
          <p:cNvSpPr txBox="1"/>
          <p:nvPr/>
        </p:nvSpPr>
        <p:spPr>
          <a:xfrm>
            <a:off x="8490253" y="1853967"/>
            <a:ext cx="3214067" cy="4401205"/>
          </a:xfrm>
          <a:prstGeom prst="rect">
            <a:avLst/>
          </a:prstGeom>
          <a:noFill/>
          <a:ln w="38100">
            <a:solidFill>
              <a:srgbClr val="81684A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000" b="1" u="sng" dirty="0">
                <a:solidFill>
                  <a:srgbClr val="81684A"/>
                </a:solidFill>
              </a:rPr>
              <a:t>Indirect Lending</a:t>
            </a:r>
          </a:p>
          <a:p>
            <a:endParaRPr lang="en-US" sz="2000" b="1" u="sng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The dealer handles the relationship with the lender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Speeds up the financing process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You have less control over your financing options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B1D7F91-A586-8BB8-3EBE-3DF3569903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1748" y="163050"/>
            <a:ext cx="6978636" cy="152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76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Step 3: 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financing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dirty="0">
                <a:solidFill>
                  <a:srgbClr val="FFFFFF"/>
                </a:solidFill>
              </a:rPr>
              <a:t>key terms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3EA69-4E0E-41BD-8095-A124225A264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504549" y="649480"/>
            <a:ext cx="6861058" cy="554604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endParaRPr lang="en-US" sz="2000" dirty="0"/>
          </a:p>
          <a:p>
            <a:pPr algn="ctr">
              <a:lnSpc>
                <a:spcPct val="100000"/>
              </a:lnSpc>
            </a:pPr>
            <a:r>
              <a:rPr lang="en-US" sz="2000" dirty="0"/>
              <a:t>A </a:t>
            </a:r>
            <a:r>
              <a:rPr lang="en-US" sz="2000" b="1" dirty="0"/>
              <a:t>down</a:t>
            </a:r>
            <a:r>
              <a:rPr lang="en-US" sz="2000" dirty="0"/>
              <a:t> </a:t>
            </a:r>
            <a:r>
              <a:rPr lang="en-US" sz="2000" b="1" dirty="0"/>
              <a:t>payment</a:t>
            </a:r>
            <a:r>
              <a:rPr lang="en-US" sz="2000" dirty="0"/>
              <a:t> is a lump sum paid upfront that reduces the size of your monthly payment.  For the lender it reduces risk.  A trade in can also count as a down payment in certain instances. </a:t>
            </a:r>
          </a:p>
          <a:p>
            <a:pPr algn="ctr"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 algn="ctr">
              <a:lnSpc>
                <a:spcPct val="100000"/>
              </a:lnSpc>
            </a:pPr>
            <a:r>
              <a:rPr lang="en-US" sz="2000" b="1" dirty="0"/>
              <a:t>6% interest rate</a:t>
            </a:r>
          </a:p>
          <a:p>
            <a:pPr algn="ctr">
              <a:lnSpc>
                <a:spcPct val="100000"/>
              </a:lnSpc>
            </a:pPr>
            <a:r>
              <a:rPr lang="en-US" sz="2000" b="1" dirty="0"/>
              <a:t>Calculator.net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098BE1-ABD6-B683-97EE-7250FA463A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9306" y="2412874"/>
            <a:ext cx="7828158" cy="187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142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Step 3: 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financing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dirty="0">
                <a:solidFill>
                  <a:srgbClr val="FFFFFF"/>
                </a:solidFill>
              </a:rPr>
              <a:t>key terms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3EA69-4E0E-41BD-8095-A124225A264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504549" y="649480"/>
            <a:ext cx="6861058" cy="554604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endParaRPr lang="en-US" sz="2000" dirty="0"/>
          </a:p>
          <a:p>
            <a:pPr algn="ctr">
              <a:lnSpc>
                <a:spcPct val="100000"/>
              </a:lnSpc>
            </a:pPr>
            <a:r>
              <a:rPr lang="en-US" sz="2000" dirty="0"/>
              <a:t>The </a:t>
            </a:r>
            <a:r>
              <a:rPr lang="en-US" sz="2000" b="1" dirty="0"/>
              <a:t>term</a:t>
            </a:r>
            <a:r>
              <a:rPr lang="en-US" sz="2000" dirty="0"/>
              <a:t> is how long you have to pay back your loan.  A longer </a:t>
            </a:r>
            <a:r>
              <a:rPr lang="en-US" sz="2000" b="1" dirty="0"/>
              <a:t>term</a:t>
            </a:r>
            <a:r>
              <a:rPr lang="en-US" sz="2000" dirty="0"/>
              <a:t> means smaller monthly payments, but also more interest paid in total over the life of the loan.  </a:t>
            </a:r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 algn="ctr">
              <a:lnSpc>
                <a:spcPct val="100000"/>
              </a:lnSpc>
            </a:pPr>
            <a:r>
              <a:rPr lang="en-US" sz="2000" b="1" dirty="0"/>
              <a:t>6% interest rate</a:t>
            </a:r>
          </a:p>
          <a:p>
            <a:pPr algn="ctr">
              <a:lnSpc>
                <a:spcPct val="100000"/>
              </a:lnSpc>
            </a:pPr>
            <a:r>
              <a:rPr lang="en-US" sz="2000" b="1" dirty="0"/>
              <a:t>Calculator.net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97CEE3-F126-AC53-09D2-15B1C3DBBC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3523" y="2279988"/>
            <a:ext cx="7959723" cy="188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183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Step 4: 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purchasing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dirty="0">
                <a:solidFill>
                  <a:srgbClr val="FFFFFF"/>
                </a:solidFill>
              </a:rPr>
              <a:t>key terms</a:t>
            </a:r>
            <a:endParaRPr lang="en-US" sz="4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3EA69-4E0E-41BD-8095-A124225A264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546002" y="13331"/>
            <a:ext cx="6861058" cy="664872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r>
              <a:rPr lang="en-US" sz="2000" b="1" dirty="0"/>
              <a:t>MSRP</a:t>
            </a:r>
            <a:r>
              <a:rPr lang="en-US" sz="2000" dirty="0"/>
              <a:t> = Manufacturer’s Suggested Retail Price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The price a carmaker recommends a dealer should sell a new car for.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Includes the base price of the vehicle and any factory installed options.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b="1" dirty="0"/>
          </a:p>
          <a:p>
            <a:pPr>
              <a:lnSpc>
                <a:spcPct val="100000"/>
              </a:lnSpc>
            </a:pPr>
            <a:endParaRPr lang="en-US" sz="2000" b="1" dirty="0"/>
          </a:p>
          <a:p>
            <a:pPr>
              <a:lnSpc>
                <a:spcPct val="100000"/>
              </a:lnSpc>
            </a:pPr>
            <a:endParaRPr lang="en-US" sz="2000" b="1" dirty="0"/>
          </a:p>
          <a:p>
            <a:pPr>
              <a:lnSpc>
                <a:spcPct val="100000"/>
              </a:lnSpc>
            </a:pPr>
            <a:endParaRPr lang="en-US" sz="2000" b="1" dirty="0"/>
          </a:p>
          <a:p>
            <a:pPr>
              <a:lnSpc>
                <a:spcPct val="100000"/>
              </a:lnSpc>
            </a:pPr>
            <a:endParaRPr lang="en-US" sz="2000" b="1" dirty="0"/>
          </a:p>
          <a:p>
            <a:pPr>
              <a:lnSpc>
                <a:spcPct val="100000"/>
              </a:lnSpc>
            </a:pPr>
            <a:endParaRPr lang="en-US" sz="2000" b="1" dirty="0"/>
          </a:p>
          <a:p>
            <a:pPr>
              <a:lnSpc>
                <a:spcPct val="100000"/>
              </a:lnSpc>
            </a:pPr>
            <a:endParaRPr lang="en-US" sz="2000" b="1" dirty="0"/>
          </a:p>
          <a:p>
            <a:pPr>
              <a:lnSpc>
                <a:spcPct val="100000"/>
              </a:lnSpc>
            </a:pPr>
            <a:r>
              <a:rPr lang="en-US" sz="2000" b="1" dirty="0"/>
              <a:t>Out-the-door-price</a:t>
            </a:r>
            <a:r>
              <a:rPr lang="en-US" sz="2000" dirty="0"/>
              <a:t> = the total amount you’ll pay for the vehicle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Includes taxes, registration fees, documentation fees, and any dealer installed options. 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lnSpc>
                <a:spcPct val="100000"/>
              </a:lnSpc>
            </a:pPr>
            <a:r>
              <a:rPr lang="en-US" sz="2000" b="1" dirty="0"/>
              <a:t>Depreciation</a:t>
            </a:r>
            <a:r>
              <a:rPr lang="en-US" sz="2000" dirty="0"/>
              <a:t> = how much value an asset loses year-over-year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 </a:t>
            </a:r>
            <a:r>
              <a:rPr lang="en-US" sz="2000"/>
              <a:t>new car </a:t>
            </a:r>
            <a:r>
              <a:rPr lang="en-US" sz="2000" dirty="0"/>
              <a:t>depreciates ~20% in the first year.</a:t>
            </a:r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FB7E9D-374D-23D4-8FFF-68E93C2528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476" y="1790458"/>
            <a:ext cx="3867806" cy="2537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477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1109</Words>
  <Application>Microsoft Office PowerPoint</Application>
  <PresentationFormat>Widescreen</PresentationFormat>
  <Paragraphs>253</Paragraphs>
  <Slides>17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Open Sans</vt:lpstr>
      <vt:lpstr>Wingdings</vt:lpstr>
      <vt:lpstr>Office Theme</vt:lpstr>
      <vt:lpstr>PowerPoint Presentation</vt:lpstr>
      <vt:lpstr>Step 1: research  decide what car is right for you</vt:lpstr>
      <vt:lpstr>  Step 2:  budget  determine how much you can afford</vt:lpstr>
      <vt:lpstr>Step 3:  financing  key terms</vt:lpstr>
      <vt:lpstr>Step 3:  financing  key terms</vt:lpstr>
      <vt:lpstr>Step 3:  financing  key terms</vt:lpstr>
      <vt:lpstr>Step 3:  financing  key terms</vt:lpstr>
      <vt:lpstr>Step 3:  financing  key terms</vt:lpstr>
      <vt:lpstr>Step 4:  purchasing  key terms</vt:lpstr>
      <vt:lpstr>Step 4: purchasing  key terms</vt:lpstr>
      <vt:lpstr>Step 4: purchasing  new</vt:lpstr>
      <vt:lpstr>Step 4: purchasing  new</vt:lpstr>
      <vt:lpstr>Step 4: purchasing  used</vt:lpstr>
      <vt:lpstr>Step 4: purchasing  used</vt:lpstr>
      <vt:lpstr>Step 4: purchasing  used</vt:lpstr>
      <vt:lpstr>warranties</vt:lpstr>
      <vt:lpstr>warranties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Huerta</dc:creator>
  <cp:lastModifiedBy>Denise Knight</cp:lastModifiedBy>
  <cp:revision>18</cp:revision>
  <dcterms:created xsi:type="dcterms:W3CDTF">2021-12-13T21:54:22Z</dcterms:created>
  <dcterms:modified xsi:type="dcterms:W3CDTF">2025-03-17T20:14:54Z</dcterms:modified>
</cp:coreProperties>
</file>