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21" r:id="rId9"/>
    <p:sldId id="319" r:id="rId10"/>
    <p:sldId id="322" r:id="rId11"/>
    <p:sldId id="323" r:id="rId12"/>
    <p:sldId id="324" r:id="rId13"/>
    <p:sldId id="325" r:id="rId14"/>
    <p:sldId id="327" r:id="rId15"/>
    <p:sldId id="328" r:id="rId16"/>
    <p:sldId id="329" r:id="rId17"/>
    <p:sldId id="331" r:id="rId18"/>
    <p:sldId id="332" r:id="rId19"/>
    <p:sldId id="33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84A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 custT="1"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EQUIFAX</a:t>
          </a: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2BF278C-D55E-4279-8688-5C458B40FD2A}">
      <dgm:prSet custT="1"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EXPERIAN</a:t>
          </a: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851DA90-81BC-4740-8E03-07F451BC5A78}">
      <dgm:prSet custT="1"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TRANSUNION</a:t>
          </a:r>
          <a:endParaRPr lang="en-US" sz="1800" b="1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C179945-3D00-4A49-B52B-DFEF84F4664C}" type="pres">
      <dgm:prSet presAssocID="{6F088E63-D463-4A62-BD6B-2427648B36DE}" presName="Name0" presStyleCnt="0">
        <dgm:presLayoutVars>
          <dgm:chMax val="7"/>
          <dgm:dir/>
          <dgm:animOne val="branch"/>
        </dgm:presLayoutVars>
      </dgm:prSet>
      <dgm:spPr/>
    </dgm:pt>
    <dgm:pt modelId="{8B7B140A-B607-4F1E-A400-1802A3BDB3F5}" type="pres">
      <dgm:prSet presAssocID="{C5570223-97DD-4A0E-B734-4260A4BA8741}" presName="parTx1" presStyleLbl="node1" presStyleIdx="0" presStyleCnt="3"/>
      <dgm:spPr/>
    </dgm:pt>
    <dgm:pt modelId="{5038C348-DCD0-436A-82ED-98CF172FBF47}" type="pres">
      <dgm:prSet presAssocID="{A2BF278C-D55E-4279-8688-5C458B40FD2A}" presName="parTx2" presStyleLbl="node1" presStyleIdx="1" presStyleCnt="3"/>
      <dgm:spPr/>
    </dgm:pt>
    <dgm:pt modelId="{281F8C4C-F41C-4B29-B057-FCC4122023A5}" type="pres">
      <dgm:prSet presAssocID="{D851DA90-81BC-4740-8E03-07F451BC5A78}" presName="parTx3" presStyleLbl="node1" presStyleIdx="2" presStyleCnt="3"/>
      <dgm:spPr/>
    </dgm:pt>
  </dgm:ptLst>
  <dgm:cxnLst>
    <dgm:cxn modelId="{64359009-46ED-492D-A37B-5C6F0E850797}" type="presOf" srcId="{C5570223-97DD-4A0E-B734-4260A4BA8741}" destId="{8B7B140A-B607-4F1E-A400-1802A3BDB3F5}" srcOrd="0" destOrd="0" presId="urn:microsoft.com/office/officeart/2009/3/layout/SubStepProcess"/>
    <dgm:cxn modelId="{D67FA40F-76BC-4C5A-9E03-AB114B5B503C}" type="presOf" srcId="{D851DA90-81BC-4740-8E03-07F451BC5A78}" destId="{281F8C4C-F41C-4B29-B057-FCC4122023A5}" srcOrd="0" destOrd="0" presId="urn:microsoft.com/office/officeart/2009/3/layout/SubStepProcess"/>
    <dgm:cxn modelId="{4BF4C12F-3854-414E-BE0D-16571581128B}" type="presOf" srcId="{6F088E63-D463-4A62-BD6B-2427648B36DE}" destId="{3C179945-3D00-4A49-B52B-DFEF84F4664C}" srcOrd="0" destOrd="0" presId="urn:microsoft.com/office/officeart/2009/3/layout/SubStepProcess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5A11BF86-EE2B-45C3-BC70-A977A908AD41}" type="presOf" srcId="{A2BF278C-D55E-4279-8688-5C458B40FD2A}" destId="{5038C348-DCD0-436A-82ED-98CF172FBF47}" srcOrd="0" destOrd="0" presId="urn:microsoft.com/office/officeart/2009/3/layout/SubStepProcess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3685A229-51F9-405F-9686-903DFDCF88B5}" type="presParOf" srcId="{3C179945-3D00-4A49-B52B-DFEF84F4664C}" destId="{8B7B140A-B607-4F1E-A400-1802A3BDB3F5}" srcOrd="0" destOrd="0" presId="urn:microsoft.com/office/officeart/2009/3/layout/SubStepProcess"/>
    <dgm:cxn modelId="{192D6809-17AF-4FB9-8EE4-250B1EE5C459}" type="presParOf" srcId="{3C179945-3D00-4A49-B52B-DFEF84F4664C}" destId="{5038C348-DCD0-436A-82ED-98CF172FBF47}" srcOrd="1" destOrd="0" presId="urn:microsoft.com/office/officeart/2009/3/layout/SubStepProcess"/>
    <dgm:cxn modelId="{66B3FEB3-F753-498A-8356-AE4DD29984A3}" type="presParOf" srcId="{3C179945-3D00-4A49-B52B-DFEF84F4664C}" destId="{281F8C4C-F41C-4B29-B057-FCC4122023A5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 custT="1"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EQUIFAX</a:t>
          </a:r>
        </a:p>
        <a:p>
          <a:r>
            <a:rPr lang="en-US" sz="2400" b="1" dirty="0">
              <a:solidFill>
                <a:schemeClr val="tx1"/>
              </a:solidFill>
            </a:rPr>
            <a:t>714</a:t>
          </a: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2BF278C-D55E-4279-8688-5C458B40FD2A}">
      <dgm:prSet custT="1"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EXPERIAN</a:t>
          </a:r>
        </a:p>
        <a:p>
          <a:r>
            <a:rPr lang="en-US" sz="2400" b="1" dirty="0">
              <a:solidFill>
                <a:schemeClr val="tx1"/>
              </a:solidFill>
            </a:rPr>
            <a:t>709</a:t>
          </a: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851DA90-81BC-4740-8E03-07F451BC5A78}">
      <dgm:prSet custT="1"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TRANSUNION</a:t>
          </a:r>
        </a:p>
        <a:p>
          <a:r>
            <a:rPr lang="en-ZA" sz="2400" b="1" dirty="0">
              <a:solidFill>
                <a:schemeClr val="tx1"/>
              </a:solidFill>
            </a:rPr>
            <a:t>720</a:t>
          </a:r>
          <a:endParaRPr lang="en-US" sz="2400" b="1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C179945-3D00-4A49-B52B-DFEF84F4664C}" type="pres">
      <dgm:prSet presAssocID="{6F088E63-D463-4A62-BD6B-2427648B36DE}" presName="Name0" presStyleCnt="0">
        <dgm:presLayoutVars>
          <dgm:chMax val="7"/>
          <dgm:dir/>
          <dgm:animOne val="branch"/>
        </dgm:presLayoutVars>
      </dgm:prSet>
      <dgm:spPr/>
    </dgm:pt>
    <dgm:pt modelId="{8B7B140A-B607-4F1E-A400-1802A3BDB3F5}" type="pres">
      <dgm:prSet presAssocID="{C5570223-97DD-4A0E-B734-4260A4BA8741}" presName="parTx1" presStyleLbl="node1" presStyleIdx="0" presStyleCnt="3" custLinFactNeighborX="429" custLinFactNeighborY="21815"/>
      <dgm:spPr/>
    </dgm:pt>
    <dgm:pt modelId="{5038C348-DCD0-436A-82ED-98CF172FBF47}" type="pres">
      <dgm:prSet presAssocID="{A2BF278C-D55E-4279-8688-5C458B40FD2A}" presName="parTx2" presStyleLbl="node1" presStyleIdx="1" presStyleCnt="3" custLinFactNeighborX="0" custLinFactNeighborY="21815"/>
      <dgm:spPr/>
    </dgm:pt>
    <dgm:pt modelId="{281F8C4C-F41C-4B29-B057-FCC4122023A5}" type="pres">
      <dgm:prSet presAssocID="{D851DA90-81BC-4740-8E03-07F451BC5A78}" presName="parTx3" presStyleLbl="node1" presStyleIdx="2" presStyleCnt="3" custLinFactNeighborX="-670" custLinFactNeighborY="21815"/>
      <dgm:spPr/>
    </dgm:pt>
  </dgm:ptLst>
  <dgm:cxnLst>
    <dgm:cxn modelId="{64359009-46ED-492D-A37B-5C6F0E850797}" type="presOf" srcId="{C5570223-97DD-4A0E-B734-4260A4BA8741}" destId="{8B7B140A-B607-4F1E-A400-1802A3BDB3F5}" srcOrd="0" destOrd="0" presId="urn:microsoft.com/office/officeart/2009/3/layout/SubStepProcess"/>
    <dgm:cxn modelId="{D67FA40F-76BC-4C5A-9E03-AB114B5B503C}" type="presOf" srcId="{D851DA90-81BC-4740-8E03-07F451BC5A78}" destId="{281F8C4C-F41C-4B29-B057-FCC4122023A5}" srcOrd="0" destOrd="0" presId="urn:microsoft.com/office/officeart/2009/3/layout/SubStepProcess"/>
    <dgm:cxn modelId="{4BF4C12F-3854-414E-BE0D-16571581128B}" type="presOf" srcId="{6F088E63-D463-4A62-BD6B-2427648B36DE}" destId="{3C179945-3D00-4A49-B52B-DFEF84F4664C}" srcOrd="0" destOrd="0" presId="urn:microsoft.com/office/officeart/2009/3/layout/SubStepProcess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5A11BF86-EE2B-45C3-BC70-A977A908AD41}" type="presOf" srcId="{A2BF278C-D55E-4279-8688-5C458B40FD2A}" destId="{5038C348-DCD0-436A-82ED-98CF172FBF47}" srcOrd="0" destOrd="0" presId="urn:microsoft.com/office/officeart/2009/3/layout/SubStepProcess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3685A229-51F9-405F-9686-903DFDCF88B5}" type="presParOf" srcId="{3C179945-3D00-4A49-B52B-DFEF84F4664C}" destId="{8B7B140A-B607-4F1E-A400-1802A3BDB3F5}" srcOrd="0" destOrd="0" presId="urn:microsoft.com/office/officeart/2009/3/layout/SubStepProcess"/>
    <dgm:cxn modelId="{192D6809-17AF-4FB9-8EE4-250B1EE5C459}" type="presParOf" srcId="{3C179945-3D00-4A49-B52B-DFEF84F4664C}" destId="{5038C348-DCD0-436A-82ED-98CF172FBF47}" srcOrd="1" destOrd="0" presId="urn:microsoft.com/office/officeart/2009/3/layout/SubStepProcess"/>
    <dgm:cxn modelId="{66B3FEB3-F753-498A-8356-AE4DD29984A3}" type="presParOf" srcId="{3C179945-3D00-4A49-B52B-DFEF84F4664C}" destId="{281F8C4C-F41C-4B29-B057-FCC4122023A5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B140A-B607-4F1E-A400-1802A3BDB3F5}">
      <dsp:nvSpPr>
        <dsp:cNvPr id="0" name=""/>
        <dsp:cNvSpPr/>
      </dsp:nvSpPr>
      <dsp:spPr>
        <a:xfrm>
          <a:off x="3188" y="1536175"/>
          <a:ext cx="2174336" cy="21743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EQUIFAX</a:t>
          </a:r>
        </a:p>
      </dsp:txBody>
      <dsp:txXfrm>
        <a:off x="321612" y="1854599"/>
        <a:ext cx="1537488" cy="1537488"/>
      </dsp:txXfrm>
    </dsp:sp>
    <dsp:sp modelId="{5038C348-DCD0-436A-82ED-98CF172FBF47}">
      <dsp:nvSpPr>
        <dsp:cNvPr id="0" name=""/>
        <dsp:cNvSpPr/>
      </dsp:nvSpPr>
      <dsp:spPr>
        <a:xfrm>
          <a:off x="2177525" y="1536175"/>
          <a:ext cx="2174336" cy="21743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EXPERIAN</a:t>
          </a:r>
        </a:p>
      </dsp:txBody>
      <dsp:txXfrm>
        <a:off x="2495949" y="1854599"/>
        <a:ext cx="1537488" cy="1537488"/>
      </dsp:txXfrm>
    </dsp:sp>
    <dsp:sp modelId="{281F8C4C-F41C-4B29-B057-FCC4122023A5}">
      <dsp:nvSpPr>
        <dsp:cNvPr id="0" name=""/>
        <dsp:cNvSpPr/>
      </dsp:nvSpPr>
      <dsp:spPr>
        <a:xfrm>
          <a:off x="4351861" y="1536175"/>
          <a:ext cx="2174336" cy="21743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tx1"/>
              </a:solidFill>
            </a:rPr>
            <a:t>TRANSUNION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670285" y="1854599"/>
        <a:ext cx="1537488" cy="1537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B140A-B607-4F1E-A400-1802A3BDB3F5}">
      <dsp:nvSpPr>
        <dsp:cNvPr id="0" name=""/>
        <dsp:cNvSpPr/>
      </dsp:nvSpPr>
      <dsp:spPr>
        <a:xfrm>
          <a:off x="12516" y="2010506"/>
          <a:ext cx="2174336" cy="21743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EQUIFAX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714</a:t>
          </a:r>
        </a:p>
      </dsp:txBody>
      <dsp:txXfrm>
        <a:off x="330940" y="2328930"/>
        <a:ext cx="1537488" cy="1537488"/>
      </dsp:txXfrm>
    </dsp:sp>
    <dsp:sp modelId="{5038C348-DCD0-436A-82ED-98CF172FBF47}">
      <dsp:nvSpPr>
        <dsp:cNvPr id="0" name=""/>
        <dsp:cNvSpPr/>
      </dsp:nvSpPr>
      <dsp:spPr>
        <a:xfrm>
          <a:off x="2177525" y="2010506"/>
          <a:ext cx="2174336" cy="21743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EXPERIAN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709</a:t>
          </a:r>
        </a:p>
      </dsp:txBody>
      <dsp:txXfrm>
        <a:off x="2495949" y="2328930"/>
        <a:ext cx="1537488" cy="1537488"/>
      </dsp:txXfrm>
    </dsp:sp>
    <dsp:sp modelId="{281F8C4C-F41C-4B29-B057-FCC4122023A5}">
      <dsp:nvSpPr>
        <dsp:cNvPr id="0" name=""/>
        <dsp:cNvSpPr/>
      </dsp:nvSpPr>
      <dsp:spPr>
        <a:xfrm>
          <a:off x="4337293" y="2010506"/>
          <a:ext cx="2174336" cy="217433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tx1"/>
              </a:solidFill>
            </a:rPr>
            <a:t>TRANSUNION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>
              <a:solidFill>
                <a:schemeClr val="tx1"/>
              </a:solidFill>
            </a:rPr>
            <a:t>720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55717" y="2328930"/>
        <a:ext cx="1537488" cy="1537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41" units="cm"/>
          <inkml:channel name="T" type="integer" max="2.14748E9" units="dev"/>
        </inkml:traceFormat>
        <inkml:channelProperties>
          <inkml:channelProperty channel="X" name="resolution" value="80.50314" units="1/cm"/>
          <inkml:channelProperty channel="Y" name="resolution" value="46.30597" units="1/cm"/>
          <inkml:channelProperty channel="T" name="resolution" value="1" units="1/dev"/>
        </inkml:channelProperties>
      </inkml:inkSource>
      <inkml:timestamp xml:id="ts0" timeString="2023-09-21T14:29:08.9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3699 8580 0,'55'0'328,"0"0"-328,0 0 16,-28 0-16,28 0 16,0 27-16,27-27 15,-27 0 1,-28 0 140,0 0-140,1 0-16,-1 0 15,1 0-15,26 0 16,-26 0 0,27 0-1,-1 0 1,-26 0 15,-1 0-15,1 0-1,-1 0 17,0 0-17,1 0 1,-1 0-1,1 28 1,26-28 0,1 0-1,-27 0 1,-1 0-16,28 0 16,-28 0-1,1 0 32,-1 0-31,0 0-1,1 0 17,-1 0 46,1 0-63,-1 0-15,0 0 16,1 0 0,-1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41" units="cm"/>
          <inkml:channel name="T" type="integer" max="2.14748E9" units="dev"/>
        </inkml:traceFormat>
        <inkml:channelProperties>
          <inkml:channelProperty channel="X" name="resolution" value="80.50314" units="1/cm"/>
          <inkml:channelProperty channel="Y" name="resolution" value="46.30597" units="1/cm"/>
          <inkml:channelProperty channel="T" name="resolution" value="1" units="1/dev"/>
        </inkml:channelProperties>
      </inkml:inkSource>
      <inkml:timestamp xml:id="ts0" timeString="2023-09-21T14:29:12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3891 11622 0,'27'0'266,"28"0"-251,-27 0-15,26-27 16,-26 27-16,81 0 16,-54 0-1,-27 0 1,-1 0-1,0 0 64,1 0-64,-1 0 1,1 0 46,-1 0-46,0 0 0,28 0-16,0 0 15,0 0 1,-28 0-16,28 0 15,0 0 1,-28 0 0,1 0-1,-1 0 1,0 0 0,56 0 15,-56 0-16,28 0 1,-28 0 15,1 0 1,-1 0-1,0 0-31,1 0 15,-1 0 17,1 0 30,-1 0-31,-27-28 266,27 28-281,1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16A94-29E8-4485-8E43-A5D589CA0C9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8B1C-F71C-4405-90E6-F55EE5D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4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heard of a FICO score? Vantage Score?</a:t>
            </a:r>
          </a:p>
          <a:p>
            <a:r>
              <a:rPr lang="en-US" dirty="0"/>
              <a:t>Large variance in scores is usually due to reporting discrepancies with each company.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3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you use and repay debt affects your credit score.  </a:t>
            </a:r>
          </a:p>
          <a:p>
            <a:r>
              <a:rPr lang="en-US" dirty="0"/>
              <a:t>Paying on time and at least the minimum amount due.</a:t>
            </a:r>
          </a:p>
          <a:p>
            <a:r>
              <a:rPr lang="en-US" dirty="0"/>
              <a:t>Staying below your credit limit helps your score – do not max out your credit cards!</a:t>
            </a:r>
          </a:p>
          <a:p>
            <a:r>
              <a:rPr lang="en-US" dirty="0"/>
              <a:t>History = Ability to responsibly repay debt over time. Don’t close open accounts in good standing</a:t>
            </a:r>
            <a:r>
              <a:rPr lang="en-US"/>
              <a:t>. </a:t>
            </a:r>
            <a:endParaRPr lang="en-US" dirty="0"/>
          </a:p>
          <a:p>
            <a:r>
              <a:rPr lang="en-US" dirty="0"/>
              <a:t>Generally, it’s considered a good thing to have a mix of credit, and not too many credit cards. </a:t>
            </a:r>
          </a:p>
          <a:p>
            <a:r>
              <a:rPr lang="en-US" dirty="0"/>
              <a:t>Too many inquires may signal that you have a high need for credit.  This may be an indicator of risk.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87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Secured credit card – requires putting down a deposit, which typically becomes your credit limit. The deposit does not cover your monthly payments.</a:t>
            </a:r>
          </a:p>
          <a:p>
            <a:r>
              <a:rPr lang="en-US" dirty="0"/>
              <a:t>Store credit card (or gas card) – often easier to get than general use credit cards.  Be sure to pay the balance off every month as retail cards typically charge high interest rates. </a:t>
            </a:r>
          </a:p>
          <a:p>
            <a:r>
              <a:rPr lang="en-US" dirty="0"/>
              <a:t>Authorized user – you will get your own card to use if the primary card holder agrees; you benefit from their credit history.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credit builder services –(Experian)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UltraFICO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score gauges financial behavior by scoring how much you have in savings and whether you incur overdrafts in your checking account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(TransUnion)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eCredable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Lift reports utility accounts, not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26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credit builder services –(Experian)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UltraFICO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score gauges financial behavior by scoring how much you have in savings and whether you incur overdrafts in your checking account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(TransUnion)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eCredable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Lift reports utility accounts, not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– use the free site.  Be ready to answer security questions specific to only you.  </a:t>
            </a:r>
          </a:p>
          <a:p>
            <a:r>
              <a:rPr lang="en-US" dirty="0"/>
              <a:t>Review – look at each section carefully to ensure all information is correct.  If you find mistakes…</a:t>
            </a:r>
          </a:p>
          <a:p>
            <a:r>
              <a:rPr lang="en-US" dirty="0"/>
              <a:t>Dispute – with the credit reporting company.  Be prepared to provide documentation. Each company will have procedures for you to follow.  Document your activity!</a:t>
            </a:r>
          </a:p>
          <a:p>
            <a:r>
              <a:rPr lang="en-US" dirty="0"/>
              <a:t>Moderate – credit is good, you need a credit history.  But all good things have the potential to turn bad.  Be aware of your spending and do not LIVE on credit.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7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poor credit history can make it difficult for you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Employers, Lenders, and Service Providers can and will use your credit report to gage how trustworthy and responsible you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not just about borrowing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 versions of your credit report. Determine your creditworthiness.</a:t>
            </a:r>
          </a:p>
          <a:p>
            <a:r>
              <a:rPr lang="en-US" dirty="0"/>
              <a:t>All credit is a loan; it’s the provision of money with the expectation of future payment.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2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not have a credit report because there is no activity to report.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1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seen your own credit report? </a:t>
            </a:r>
          </a:p>
          <a:p>
            <a:r>
              <a:rPr lang="en-US" dirty="0"/>
              <a:t>Each of the three nationwide credit reporting companies presents information in a slightly different way. This is an example of a credit report that highlights the key sections you’ll find in all three companies’ credit reports.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 also include past addresses associated with your name (ex. parents’ address)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 not include all past jobs.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all of this information is correct.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not use race or ethnicity to determine credit worthiness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3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information, like a Bankruptcy can appear on your credit report for only a specified period of time – up to 10 years.  Judgements, such as back child support payments can appear on your credit report for 7 years or until the statute of limitations has expired, whichever is longer.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9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called “trade lines”</a:t>
            </a:r>
          </a:p>
          <a:p>
            <a:r>
              <a:rPr lang="en-US" dirty="0"/>
              <a:t>Most recent reported balance – accounts are updated every 30 days</a:t>
            </a:r>
          </a:p>
          <a:p>
            <a:r>
              <a:rPr lang="en-US" dirty="0"/>
              <a:t>This is an example of a “fixed” credit account.  The payment amount is the same each month and there is an end payment = a loan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4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a “revolving” credit account.  Both the balance and payment can fluctuate, and there is not an end payment. </a:t>
            </a:r>
          </a:p>
          <a:p>
            <a:r>
              <a:rPr lang="en-US" dirty="0"/>
              <a:t>*The amount of credit used will affect your credit score.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3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do you already know about credit scores? Do you know what your credit score is?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higher your score, the less risk you represent.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C40E-8838-442B-81BE-B626ED0B2E5F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62CA-ACE2-4101-A302-B72E70DFB960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0FEE-6F5F-4159-ABBA-B10538703B3D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B8E3-84BA-45C7-836D-ACAD439472CE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Member FDIC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48832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A477-E9D9-4393-8315-16317689B922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Member FDIC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54266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D68F-2754-4C5A-BE20-46F4DE90789F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Member FDIC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289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8BAC-5F00-46A2-A5AE-647B2204FD0B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Member FDIC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756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79CA-C682-4B84-BA87-0FEE0263E794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Member FDIC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19948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2716-2A1B-4D6D-BB26-26A4794E36EC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23DA-0530-4E0D-8C9E-7451EACDCE9B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26EF-31F5-4D1D-8504-1FD9BB8AF987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B52C-91D1-4880-BE0C-7C9660D852D2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3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2795-BB3E-46B5-AD9F-B765F5A511C1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ABF7-D983-4C3C-B97E-EAFE8432A51D}" type="datetime1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DE57-0316-4F21-8D18-6DB7841DC500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6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97E2-2AA5-4552-A681-7FD139019C1C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3D28-1966-47D4-B74E-501935B69EA1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Member FDIC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9B38-6FB5-46AE-9710-4126ECE7D4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star made of rectangles&#10;&#10;Description automatically generated">
            <a:extLst>
              <a:ext uri="{FF2B5EF4-FFF2-40B4-BE49-F238E27FC236}">
                <a16:creationId xmlns:a16="http://schemas.microsoft.com/office/drawing/2014/main" id="{588C9DF1-386D-B35C-212B-264B19CF829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812" y="5796606"/>
            <a:ext cx="912004" cy="9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7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https://vimeo.com/217895439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hyperlink" Target="https://www.annualcreditreport.com/index.action" TargetMode="Externa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260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5400000">
            <a:off x="877711" y="-895129"/>
            <a:ext cx="6858000" cy="8613422"/>
          </a:xfrm>
          <a:prstGeom prst="flowChartManualInput">
            <a:avLst/>
          </a:prstGeom>
          <a:solidFill>
            <a:srgbClr val="003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736241">
            <a:off x="7760268" y="-196460"/>
            <a:ext cx="383355" cy="7444583"/>
          </a:xfrm>
          <a:prstGeom prst="rect">
            <a:avLst/>
          </a:prstGeom>
          <a:solidFill>
            <a:srgbClr val="81684A"/>
          </a:solidFill>
          <a:ln>
            <a:solidFill>
              <a:srgbClr val="816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nnual…"/>
          <p:cNvSpPr/>
          <p:nvPr/>
        </p:nvSpPr>
        <p:spPr>
          <a:xfrm>
            <a:off x="224520" y="2417835"/>
            <a:ext cx="7188215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577850">
              <a:lnSpc>
                <a:spcPct val="90000"/>
              </a:lnSpc>
              <a:defRPr sz="14400" b="1" cap="all" spc="288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577850">
              <a:lnSpc>
                <a:spcPct val="90000"/>
              </a:lnSpc>
              <a:defRPr sz="14400" b="1" cap="all" spc="288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credit:</a:t>
            </a:r>
          </a:p>
          <a:p>
            <a:pPr algn="ctr" defTabSz="577850">
              <a:lnSpc>
                <a:spcPct val="90000"/>
              </a:lnSpc>
              <a:defRPr sz="14400" b="1" cap="all" spc="288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credit</a:t>
            </a:r>
          </a:p>
          <a:p>
            <a:pPr algn="ctr" defTabSz="577850">
              <a:lnSpc>
                <a:spcPct val="90000"/>
              </a:lnSpc>
              <a:defRPr sz="14400" b="1" cap="all" spc="288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Reports and scores</a:t>
            </a:r>
            <a:endParaRPr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FEDC-5AE9-F06E-5000-E332B4BF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782" y="1657518"/>
            <a:ext cx="3568481" cy="273656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19AB56-6A4C-1E8C-1546-A42759F1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Member FDIC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94A6F28-5B9E-390C-EAAE-35773F310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8" y="191908"/>
            <a:ext cx="5504699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F234-99B8-49CA-AFB9-9F9DEAF7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7" y="206954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Example Credit Report: Revolving Account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79F6F09-11F1-A386-9E36-84847F9B2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625" y="818122"/>
            <a:ext cx="5823087" cy="596974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B146C-4B44-E908-4634-FB36EF6A8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0691" y="1459465"/>
            <a:ext cx="507268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Account Information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Company name and account number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Balance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Credit limit*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Account type (fixed or </a:t>
            </a:r>
            <a:r>
              <a:rPr lang="en-US" sz="2000" u="sng" dirty="0"/>
              <a:t>revolving</a:t>
            </a:r>
            <a:r>
              <a:rPr lang="en-US" sz="2000" dirty="0"/>
              <a:t>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Responsibility: guarantor, co-signer, or authorized user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Date opened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Payment history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Past due: 30, 60, 90 days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597EB-3B74-DE67-1AB7-309B759F9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713" y="206954"/>
            <a:ext cx="190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0399-F3F4-12AF-2D76-1D471588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7" y="340660"/>
            <a:ext cx="8761413" cy="70696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Example Credit Report: Inquiries</a:t>
            </a:r>
            <a:br>
              <a:rPr lang="en-US" sz="3200" b="1" dirty="0"/>
            </a:br>
            <a:endParaRPr lang="en-US" sz="2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7AE23E-E9FD-5F29-EE00-B372BC4152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179" y="774313"/>
            <a:ext cx="6592760" cy="574302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0FA97-1615-CD5F-EBFB-9089928EB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4710" y="1312834"/>
            <a:ext cx="4308179" cy="4394445"/>
          </a:xfrm>
        </p:spPr>
        <p:txBody>
          <a:bodyPr>
            <a:normAutofit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US" b="1" dirty="0"/>
              <a:t>Hard Inquiries: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Made by lenders when you apply for credit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Will affect your credit score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Similar loan related inquiries count as </a:t>
            </a:r>
            <a:r>
              <a:rPr lang="en-US" sz="1700" b="1" dirty="0"/>
              <a:t>one</a:t>
            </a:r>
            <a:r>
              <a:rPr lang="en-US" sz="1700" dirty="0"/>
              <a:t>          (45 days FICO, 14 days </a:t>
            </a:r>
            <a:r>
              <a:rPr lang="en-US" sz="1700" dirty="0" err="1"/>
              <a:t>VantageScore</a:t>
            </a:r>
            <a:r>
              <a:rPr lang="en-US" sz="1700" dirty="0"/>
              <a:t>)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b="1" dirty="0"/>
              <a:t>Soft Inquiries: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Reviews of your credit file when you have not applied for new credit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Include prescreening by prospective lenders, reviews of existing accounts by lenders, background checks, and your request for your annual free credit report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Will not affect your credit score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9630B-9E58-8A3C-B21E-33596DDE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02496"/>
            <a:ext cx="1905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693DC2-A46D-944C-8584-D93F85AB7E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409135A-B3C1-832C-58DD-8200DFF933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86" y="735738"/>
            <a:ext cx="3600532" cy="38019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</a:rPr>
              <a:t>What is a credit score?</a:t>
            </a: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Credit score is a number that predicts the likelihood that debt will be repaid on time.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dirty="0">
                <a:hlinkClick r:id="rId3"/>
              </a:rPr>
              <a:t>What is a FICO® Score? - Member Center on Vimeo</a:t>
            </a:r>
            <a:br>
              <a:rPr lang="en-US" dirty="0"/>
            </a:br>
            <a:r>
              <a:rPr lang="en-US" dirty="0"/>
              <a:t> 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GPA </a:t>
            </a:r>
            <a:r>
              <a:rPr lang="en-US" sz="2000" dirty="0"/>
              <a:t>is one piece of information colleges look at when determining acceptance.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EA63EB-C2C5-4671-AE38-4464037BE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3002" y="3785995"/>
            <a:ext cx="2325688" cy="1503455"/>
          </a:xfrm>
        </p:spPr>
        <p:txBody>
          <a:bodyPr/>
          <a:lstStyle/>
          <a:p>
            <a:r>
              <a:rPr lang="en-US" sz="2000" b="1" dirty="0"/>
              <a:t>Credit score </a:t>
            </a:r>
            <a:r>
              <a:rPr lang="en-US" sz="2000" dirty="0"/>
              <a:t>is one piece of information creditors look at to determine a borrower’s ability and willingness to repay a loan.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61196-902D-7F70-EB50-8696FB13F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514" y="1676286"/>
            <a:ext cx="1438275" cy="144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279036-6A3B-D36B-C4AD-D8F1BF958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219" y="1746142"/>
            <a:ext cx="1447800" cy="1781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F50C7E-D2E5-2627-5E5F-B7E30D64E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1447298"/>
            <a:ext cx="1724025" cy="2190750"/>
          </a:xfrm>
          <a:prstGeom prst="rect">
            <a:avLst/>
          </a:prstGeom>
        </p:spPr>
      </p:pic>
      <p:pic>
        <p:nvPicPr>
          <p:cNvPr id="5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3270" y="6356350"/>
            <a:ext cx="355410" cy="359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4D0D3-0C00-45B6-F486-9A0365023A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5040" y="0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2287088"/>
            <a:ext cx="3826276" cy="2283824"/>
          </a:xfrm>
        </p:spPr>
        <p:txBody>
          <a:bodyPr>
            <a:norm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Credit scores are calculated using the information in credit reports.  </a:t>
            </a: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5567512"/>
              </p:ext>
            </p:extLst>
          </p:nvPr>
        </p:nvGraphicFramePr>
        <p:xfrm>
          <a:off x="5231292" y="808038"/>
          <a:ext cx="6529387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06996A-9DFF-922D-38CD-30FF583A2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609" y="928146"/>
            <a:ext cx="142875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B6F4C-5322-79B3-FA33-674ACE84CE99}"/>
              </a:ext>
            </a:extLst>
          </p:cNvPr>
          <p:cNvSpPr txBox="1"/>
          <p:nvPr/>
        </p:nvSpPr>
        <p:spPr>
          <a:xfrm>
            <a:off x="5294967" y="1187394"/>
            <a:ext cx="6290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Credit scores vary because each company may look at different information about you and use different formulas for calculating your scores.   As a result, </a:t>
            </a:r>
            <a:r>
              <a:rPr lang="en-US" sz="2000" b="1" dirty="0"/>
              <a:t>you have more than one credit score</a:t>
            </a:r>
            <a:r>
              <a:rPr lang="en-US" sz="2000" dirty="0"/>
              <a:t>. </a:t>
            </a:r>
          </a:p>
          <a:p>
            <a:pPr algn="ctr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0C22A-07DD-16A5-78B0-32758E4775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5169" y="4482055"/>
            <a:ext cx="1438275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41679-3149-4E50-1BE6-1FE9DD08B970}"/>
              </a:ext>
            </a:extLst>
          </p:cNvPr>
          <p:cNvSpPr txBox="1"/>
          <p:nvPr/>
        </p:nvSpPr>
        <p:spPr>
          <a:xfrm>
            <a:off x="6338656" y="5406501"/>
            <a:ext cx="464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90% of lenders use FICO scores in lending decisions. </a:t>
            </a:r>
          </a:p>
        </p:txBody>
      </p:sp>
      <p:pic>
        <p:nvPicPr>
          <p:cNvPr id="11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7332" y="6356350"/>
            <a:ext cx="355410" cy="359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3124FA-DEAE-354A-B88C-71CAA2895C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9448" y="-241356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FEA5-5D79-505F-808A-21449BA4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credit scores calculated?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D915D-D1B7-5ACF-3D4E-875CDD442E7B}"/>
              </a:ext>
            </a:extLst>
          </p:cNvPr>
          <p:cNvSpPr txBox="1"/>
          <p:nvPr/>
        </p:nvSpPr>
        <p:spPr>
          <a:xfrm>
            <a:off x="842377" y="4023223"/>
            <a:ext cx="1541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Payment </a:t>
            </a:r>
            <a:r>
              <a:rPr lang="en-US" b="1" u="sng" dirty="0">
                <a:solidFill>
                  <a:srgbClr val="7030A0"/>
                </a:solidFill>
              </a:rPr>
              <a:t>History</a:t>
            </a:r>
          </a:p>
          <a:p>
            <a:pPr algn="ctr"/>
            <a:endParaRPr lang="en-US" b="1" u="sng" dirty="0">
              <a:solidFill>
                <a:srgbClr val="7030A0"/>
              </a:solidFill>
            </a:endParaRPr>
          </a:p>
          <a:p>
            <a:pPr algn="ctr"/>
            <a:r>
              <a:rPr lang="en-US" dirty="0"/>
              <a:t>Paying bills on time and as agreed.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0B5A9-3DB4-14FF-3D9A-35634ACE9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4" y="2251914"/>
            <a:ext cx="10952372" cy="1771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8089D3-6C84-CA0E-D81D-DF40B267B064}"/>
              </a:ext>
            </a:extLst>
          </p:cNvPr>
          <p:cNvSpPr txBox="1"/>
          <p:nvPr/>
        </p:nvSpPr>
        <p:spPr>
          <a:xfrm>
            <a:off x="3030117" y="4023223"/>
            <a:ext cx="15418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Amount of Debt</a:t>
            </a:r>
          </a:p>
          <a:p>
            <a:pPr algn="ctr"/>
            <a:endParaRPr lang="en-US" b="1" u="sng" dirty="0">
              <a:solidFill>
                <a:srgbClr val="7030A0"/>
              </a:solidFill>
            </a:endParaRPr>
          </a:p>
          <a:p>
            <a:pPr algn="ctr"/>
            <a:r>
              <a:rPr lang="en-US" dirty="0"/>
              <a:t>Total owed and available credit remaining.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CF9CC-6434-3FF6-FF11-C712D807E25C}"/>
              </a:ext>
            </a:extLst>
          </p:cNvPr>
          <p:cNvSpPr txBox="1"/>
          <p:nvPr/>
        </p:nvSpPr>
        <p:spPr>
          <a:xfrm>
            <a:off x="5217859" y="4023223"/>
            <a:ext cx="1724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accent2"/>
                </a:solidFill>
              </a:rPr>
              <a:t>Length of Credit History</a:t>
            </a:r>
          </a:p>
          <a:p>
            <a:pPr algn="ctr"/>
            <a:endParaRPr lang="en-US" b="1" u="sng" dirty="0">
              <a:solidFill>
                <a:srgbClr val="7030A0"/>
              </a:solidFill>
            </a:endParaRPr>
          </a:p>
          <a:p>
            <a:pPr algn="ctr"/>
            <a:r>
              <a:rPr lang="en-US" dirty="0"/>
              <a:t>How long the account has been open.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3DD777-24AE-1E47-6688-3CFA641EDF3C}"/>
              </a:ext>
            </a:extLst>
          </p:cNvPr>
          <p:cNvSpPr txBox="1"/>
          <p:nvPr/>
        </p:nvSpPr>
        <p:spPr>
          <a:xfrm>
            <a:off x="7620002" y="4018758"/>
            <a:ext cx="17715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Credit Mix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Types of credit used: </a:t>
            </a:r>
            <a:r>
              <a:rPr lang="en-US" b="1" dirty="0"/>
              <a:t>revolving</a:t>
            </a:r>
            <a:r>
              <a:rPr lang="en-US" dirty="0"/>
              <a:t> (credit cards)</a:t>
            </a:r>
          </a:p>
          <a:p>
            <a:pPr algn="ctr"/>
            <a:r>
              <a:rPr lang="en-US" b="1" dirty="0"/>
              <a:t>fixed or installment </a:t>
            </a:r>
            <a:r>
              <a:rPr lang="en-US" dirty="0"/>
              <a:t>(loans).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86412A-6B14-EE6E-FE66-D99913B62AF2}"/>
              </a:ext>
            </a:extLst>
          </p:cNvPr>
          <p:cNvSpPr txBox="1"/>
          <p:nvPr/>
        </p:nvSpPr>
        <p:spPr>
          <a:xfrm>
            <a:off x="10068794" y="4018758"/>
            <a:ext cx="14409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92D050"/>
                </a:solidFill>
              </a:rPr>
              <a:t>New Credit</a:t>
            </a:r>
          </a:p>
          <a:p>
            <a:pPr algn="ctr"/>
            <a:endParaRPr lang="en-US" b="1" u="sng" dirty="0">
              <a:solidFill>
                <a:srgbClr val="7030A0"/>
              </a:solidFill>
            </a:endParaRPr>
          </a:p>
          <a:p>
            <a:pPr algn="ctr"/>
            <a:r>
              <a:rPr lang="en-US" dirty="0"/>
              <a:t>All new accounts opened and credit requests.</a:t>
            </a:r>
          </a:p>
        </p:txBody>
      </p:sp>
    </p:spTree>
    <p:extLst>
      <p:ext uri="{BB962C8B-B14F-4D97-AF65-F5344CB8AC3E}">
        <p14:creationId xmlns:p14="http://schemas.microsoft.com/office/powerpoint/2010/main" val="41805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D8BFCB2-39DB-777F-4A0A-9A138CA7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Credit Score Range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11C185-5D32-2789-6F97-17C1EACBE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1" y="2759071"/>
            <a:ext cx="7629535" cy="30173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6AF272-9D9F-8D0B-B0FF-E2D79E7AC741}"/>
              </a:ext>
            </a:extLst>
          </p:cNvPr>
          <p:cNvSpPr txBox="1"/>
          <p:nvPr/>
        </p:nvSpPr>
        <p:spPr>
          <a:xfrm>
            <a:off x="1626092" y="1800146"/>
            <a:ext cx="893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Most credit scores range from 300 to 850.  A credit score above 700 is considered good by most businesses. </a:t>
            </a:r>
          </a:p>
        </p:txBody>
      </p:sp>
    </p:spTree>
    <p:extLst>
      <p:ext uri="{BB962C8B-B14F-4D97-AF65-F5344CB8AC3E}">
        <p14:creationId xmlns:p14="http://schemas.microsoft.com/office/powerpoint/2010/main" val="56678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E55DF1E-1848-125F-59A7-B1A8F49E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Building Credit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7971FF-4A1F-A547-45E8-3169BBBA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40" y="1690688"/>
            <a:ext cx="6462320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4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09A9B9-203C-89E5-2DE9-1832CA80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Experian Boost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BC9F69-F73D-1155-6E17-50EDD0A9D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905" y="2406649"/>
            <a:ext cx="11168109" cy="423384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u="sng" dirty="0">
                <a:solidFill>
                  <a:srgbClr val="002060"/>
                </a:solidFill>
              </a:rPr>
              <a:t>What?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Adds payments like utilities, cell phone, internet, and streaming (Netflix, Hulu) to your </a:t>
            </a:r>
            <a:r>
              <a:rPr lang="en-US" sz="1800" b="1" dirty="0"/>
              <a:t>Experian</a:t>
            </a:r>
            <a:r>
              <a:rPr lang="en-US" sz="1800" dirty="0"/>
              <a:t> credit report. </a:t>
            </a:r>
          </a:p>
          <a:p>
            <a:pPr algn="l"/>
            <a:r>
              <a:rPr lang="en-US" sz="2200" u="sng" dirty="0">
                <a:solidFill>
                  <a:srgbClr val="002060"/>
                </a:solidFill>
              </a:rPr>
              <a:t>How?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/>
              <a:t>Create a free Experian account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/>
              <a:t>Connect the bank account used to pay your bills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/>
              <a:t>Experian Boost scans transaction payments and reports only positive payment history</a:t>
            </a:r>
          </a:p>
          <a:p>
            <a:pPr algn="l"/>
            <a:r>
              <a:rPr lang="en-US" sz="2200" u="sng" dirty="0">
                <a:solidFill>
                  <a:srgbClr val="002060"/>
                </a:solidFill>
              </a:rPr>
              <a:t>Who?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dirty="0"/>
              <a:t>People who don’t have a strong credit file (few tradelines) and have been making on time payments</a:t>
            </a:r>
          </a:p>
          <a:p>
            <a:pPr algn="l"/>
            <a:r>
              <a:rPr lang="en-US" sz="2200" u="sng" dirty="0">
                <a:solidFill>
                  <a:srgbClr val="002060"/>
                </a:solidFill>
              </a:rPr>
              <a:t>Cons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Not beneficial if you already have a strong credit file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/>
              <a:t>Does not affect your credit file with Equifax and TransUnion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88BDE2-E1F5-1366-90FE-6CE8FE7C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59" y="1080557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09A9B9-203C-89E5-2DE9-1832CA80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Experian Go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BC9F69-F73D-1155-6E17-50EDD0A9D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905" y="2406649"/>
            <a:ext cx="11168109" cy="4233847"/>
          </a:xfrm>
        </p:spPr>
        <p:txBody>
          <a:bodyPr>
            <a:normAutofit/>
          </a:bodyPr>
          <a:lstStyle/>
          <a:p>
            <a:pPr algn="l"/>
            <a:r>
              <a:rPr lang="en-US" sz="2200" u="sng" dirty="0">
                <a:solidFill>
                  <a:srgbClr val="002060"/>
                </a:solidFill>
              </a:rPr>
              <a:t>What?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Program that helps people who are “credit invisible” start building a credit history </a:t>
            </a:r>
          </a:p>
          <a:p>
            <a:pPr algn="l"/>
            <a:r>
              <a:rPr lang="en-US" sz="2200" u="sng" dirty="0">
                <a:solidFill>
                  <a:srgbClr val="002060"/>
                </a:solidFill>
              </a:rPr>
              <a:t>How?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/>
              <a:t>Create a free Experian account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/>
              <a:t>Experian offers suggestions for starting credit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dirty="0"/>
              <a:t>Sign up for a starter credit with one of Experian’s partners</a:t>
            </a:r>
          </a:p>
          <a:p>
            <a:pPr algn="l"/>
            <a:r>
              <a:rPr lang="en-US" sz="2200" u="sng" dirty="0">
                <a:solidFill>
                  <a:srgbClr val="002060"/>
                </a:solidFill>
              </a:rPr>
              <a:t>Who?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dirty="0"/>
              <a:t>Young adults just learning/starting credit for the first time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dirty="0"/>
              <a:t>People who have recently moved to the US (US issued ID and SSN to sign up)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88BDE2-E1F5-1366-90FE-6CE8FE7C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59" y="1080557"/>
            <a:ext cx="1524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91" y="1294465"/>
            <a:ext cx="6400798" cy="720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Request</a:t>
            </a:r>
            <a:r>
              <a:rPr lang="en-US" dirty="0"/>
              <a:t> a free credit report from each of the three credit reporting companies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Credit Report.com - Home Page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9375" y="2137561"/>
            <a:ext cx="6400798" cy="720000"/>
          </a:xfrm>
        </p:spPr>
        <p:txBody>
          <a:bodyPr>
            <a:normAutofit/>
          </a:bodyPr>
          <a:lstStyle/>
          <a:p>
            <a:r>
              <a:rPr lang="en-US" b="1" dirty="0"/>
              <a:t>Review</a:t>
            </a:r>
            <a:r>
              <a:rPr lang="en-US" dirty="0"/>
              <a:t> your credit reports every 12 months.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6791" y="2967733"/>
            <a:ext cx="6400798" cy="720000"/>
          </a:xfrm>
        </p:spPr>
        <p:txBody>
          <a:bodyPr>
            <a:normAutofit/>
          </a:bodyPr>
          <a:lstStyle/>
          <a:p>
            <a:r>
              <a:rPr lang="en-US" b="1" dirty="0"/>
              <a:t>Dispute</a:t>
            </a:r>
            <a:r>
              <a:rPr lang="en-US" dirty="0"/>
              <a:t> any errors on your credit reports.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6791" y="3797905"/>
            <a:ext cx="6400798" cy="177994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Determine</a:t>
            </a:r>
            <a:r>
              <a:rPr lang="en-US" dirty="0"/>
              <a:t> to keep a good credit history.  Build habits such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Paying bills on time, every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Spend under your credit limit and do not max out credit cards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9375" y="5688025"/>
            <a:ext cx="6400798" cy="720000"/>
          </a:xfrm>
          <a:prstGeom prst="roundRect">
            <a:avLst>
              <a:gd name="adj" fmla="val 16667"/>
            </a:avLst>
          </a:prstGeom>
        </p:spPr>
        <p:txBody>
          <a:bodyPr>
            <a:normAutofit lnSpcReduction="10000"/>
          </a:bodyPr>
          <a:lstStyle/>
          <a:p>
            <a:r>
              <a:rPr lang="en-US" b="1" dirty="0"/>
              <a:t>Moderate</a:t>
            </a:r>
            <a:r>
              <a:rPr lang="en-US" dirty="0"/>
              <a:t> credit activity:  apply for credit that you need but do not live beyond your means!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</a:rPr>
              <a:t>MAKE A PLAN</a:t>
            </a:r>
            <a:br>
              <a:rPr lang="en-US" sz="3600" u="sng" dirty="0">
                <a:solidFill>
                  <a:schemeClr val="bg1"/>
                </a:solidFill>
              </a:rPr>
            </a:br>
            <a:br>
              <a:rPr lang="en-US" sz="3600" u="sng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Even if you have never used credit, it is possible that you have been a victim of credit fraud or identity theft. 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pic>
        <p:nvPicPr>
          <p:cNvPr id="32" name="Picture Placeholder 31" descr="Star outline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70431" y="1436104"/>
            <a:ext cx="442593" cy="442593"/>
          </a:xfrm>
        </p:spPr>
      </p:pic>
      <p:pic>
        <p:nvPicPr>
          <p:cNvPr id="34" name="Picture Placeholder 33" descr="Star outline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70433" y="2323371"/>
            <a:ext cx="442593" cy="442593"/>
          </a:xfrm>
        </p:spPr>
      </p:pic>
      <p:pic>
        <p:nvPicPr>
          <p:cNvPr id="36" name="Picture Placeholder 35" descr="Star outline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70433" y="3207703"/>
            <a:ext cx="442593" cy="442593"/>
          </a:xfrm>
        </p:spPr>
      </p:pic>
      <p:pic>
        <p:nvPicPr>
          <p:cNvPr id="38" name="Picture Placeholder 37" descr="Star outline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970432" y="4356657"/>
            <a:ext cx="442593" cy="442593"/>
          </a:xfrm>
        </p:spPr>
      </p:pic>
      <p:pic>
        <p:nvPicPr>
          <p:cNvPr id="40" name="Picture Placeholder 39" descr="Star outline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972589" y="5826728"/>
            <a:ext cx="442593" cy="44259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6C78B7-3EDB-8BFE-FB09-CE28ED1F18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1375" y="-217526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1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92" y="1748812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Understand what credit is and why it matters to </a:t>
            </a:r>
            <a:r>
              <a:rPr lang="en-US" b="1" dirty="0"/>
              <a:t>you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6792" y="2561156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Distinguish between credit report and credit score.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6792" y="3373501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Describe a credit report.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6791" y="4185846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Recognize factors used to calculate credit scores.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6791" y="4998190"/>
            <a:ext cx="6400798" cy="720000"/>
          </a:xfrm>
        </p:spPr>
        <p:txBody>
          <a:bodyPr/>
          <a:lstStyle/>
          <a:p>
            <a:r>
              <a:rPr lang="en-US" dirty="0"/>
              <a:t>Discuss the ability to obtain and build credit.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OBJECTIVES</a:t>
            </a:r>
          </a:p>
        </p:txBody>
      </p:sp>
      <p:pic>
        <p:nvPicPr>
          <p:cNvPr id="32" name="Picture Placeholder 31" descr="Star outline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90686" y="1844495"/>
            <a:ext cx="442593" cy="442593"/>
          </a:xfrm>
        </p:spPr>
      </p:pic>
      <p:pic>
        <p:nvPicPr>
          <p:cNvPr id="34" name="Picture Placeholder 33" descr="Star outline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2670" y="2699859"/>
            <a:ext cx="442593" cy="442593"/>
          </a:xfrm>
        </p:spPr>
      </p:pic>
      <p:pic>
        <p:nvPicPr>
          <p:cNvPr id="36" name="Picture Placeholder 35" descr="Star outline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5045" y="3494252"/>
            <a:ext cx="442593" cy="442593"/>
          </a:xfrm>
        </p:spPr>
      </p:pic>
      <p:pic>
        <p:nvPicPr>
          <p:cNvPr id="38" name="Picture Placeholder 37" descr="Star outline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37029" y="4349615"/>
            <a:ext cx="442593" cy="442593"/>
          </a:xfrm>
        </p:spPr>
      </p:pic>
      <p:pic>
        <p:nvPicPr>
          <p:cNvPr id="40" name="Picture Placeholder 39" descr="Star outline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956495" y="5136893"/>
            <a:ext cx="442593" cy="442593"/>
          </a:xfrm>
        </p:spPr>
      </p:pic>
      <p:pic>
        <p:nvPicPr>
          <p:cNvPr id="11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42179" y="6263521"/>
            <a:ext cx="355410" cy="359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30842B-3396-6104-E3A6-CB229C6149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6771" y="0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House with solid fill">
            <a:extLst>
              <a:ext uri="{FF2B5EF4-FFF2-40B4-BE49-F238E27FC236}">
                <a16:creationId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03988" y="3667191"/>
            <a:ext cx="1088998" cy="1088998"/>
          </a:xfrm>
        </p:spPr>
      </p:pic>
      <p:pic>
        <p:nvPicPr>
          <p:cNvPr id="16" name="Picture Placeholder 15" descr="Convertible with solid fill">
            <a:extLst>
              <a:ext uri="{FF2B5EF4-FFF2-40B4-BE49-F238E27FC236}">
                <a16:creationId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93028" y="3732213"/>
            <a:ext cx="1088998" cy="108899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287088"/>
            <a:ext cx="3595948" cy="228382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Most people borrow money at some point in their lives.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True or False: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 credit report and credit score only matter if you plan to borrow money.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STUDENT LOANS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CREDIT CARDS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HOUSE</a:t>
            </a:r>
          </a:p>
        </p:txBody>
      </p:sp>
      <p:pic>
        <p:nvPicPr>
          <p:cNvPr id="12" name="Picture Placeholder 11" descr="Graduation cap with solid fill">
            <a:extLst>
              <a:ext uri="{FF2B5EF4-FFF2-40B4-BE49-F238E27FC236}">
                <a16:creationId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93028" y="905098"/>
            <a:ext cx="1017349" cy="1017349"/>
          </a:xfrm>
        </p:spPr>
      </p:pic>
      <p:pic>
        <p:nvPicPr>
          <p:cNvPr id="14" name="Picture Placeholder 13" descr="Credit card with solid fill">
            <a:extLst>
              <a:ext uri="{FF2B5EF4-FFF2-40B4-BE49-F238E27FC236}">
                <a16:creationId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803988" y="905098"/>
            <a:ext cx="1017349" cy="1017349"/>
          </a:xfrm>
        </p:spPr>
      </p:pic>
      <p:pic>
        <p:nvPicPr>
          <p:cNvPr id="7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76145" y="6356350"/>
            <a:ext cx="355410" cy="359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7EE07-3859-2C59-5485-1909C6B3A3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4721" y="0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92" y="1748812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Get a </a:t>
            </a:r>
            <a:r>
              <a:rPr lang="en-US" b="1" dirty="0"/>
              <a:t>job </a:t>
            </a:r>
            <a:r>
              <a:rPr lang="en-US" dirty="0"/>
              <a:t>and/or get </a:t>
            </a:r>
            <a:r>
              <a:rPr lang="en-US" b="1" dirty="0"/>
              <a:t>security</a:t>
            </a:r>
            <a:r>
              <a:rPr lang="en-US" dirty="0"/>
              <a:t> </a:t>
            </a:r>
            <a:r>
              <a:rPr lang="en-US" b="1" dirty="0"/>
              <a:t>clearance</a:t>
            </a:r>
            <a:r>
              <a:rPr lang="en-US" dirty="0"/>
              <a:t> for a job.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6792" y="2561156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Get an </a:t>
            </a:r>
            <a:r>
              <a:rPr lang="en-US" b="1" dirty="0"/>
              <a:t>apartment</a:t>
            </a:r>
            <a:r>
              <a:rPr lang="en-US" dirty="0"/>
              <a:t>,</a:t>
            </a:r>
            <a:r>
              <a:rPr lang="en-US" b="1" dirty="0"/>
              <a:t> utilities</a:t>
            </a:r>
            <a:r>
              <a:rPr lang="en-US" dirty="0"/>
              <a:t>,</a:t>
            </a:r>
            <a:r>
              <a:rPr lang="en-US" b="1" dirty="0"/>
              <a:t> Internet</a:t>
            </a:r>
            <a:r>
              <a:rPr lang="en-US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6792" y="3373501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Get </a:t>
            </a:r>
            <a:r>
              <a:rPr lang="en-US" b="1" dirty="0"/>
              <a:t>insurance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6791" y="4185846"/>
            <a:ext cx="6400798" cy="720000"/>
          </a:xfrm>
        </p:spPr>
        <p:txBody>
          <a:bodyPr>
            <a:normAutofit/>
          </a:bodyPr>
          <a:lstStyle/>
          <a:p>
            <a:r>
              <a:rPr lang="en-US" dirty="0"/>
              <a:t>Purchase a </a:t>
            </a:r>
            <a:r>
              <a:rPr lang="en-US" b="1" dirty="0"/>
              <a:t>car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6791" y="4998190"/>
            <a:ext cx="6400798" cy="720000"/>
          </a:xfrm>
        </p:spPr>
        <p:txBody>
          <a:bodyPr/>
          <a:lstStyle/>
          <a:p>
            <a:r>
              <a:rPr lang="en-US" dirty="0"/>
              <a:t>Get a </a:t>
            </a:r>
            <a:r>
              <a:rPr lang="en-US" b="1" dirty="0"/>
              <a:t>credit</a:t>
            </a:r>
            <a:r>
              <a:rPr lang="en-US" dirty="0"/>
              <a:t> </a:t>
            </a:r>
            <a:r>
              <a:rPr lang="en-US" b="1" dirty="0"/>
              <a:t>card </a:t>
            </a:r>
            <a:r>
              <a:rPr lang="en-US" dirty="0"/>
              <a:t>or</a:t>
            </a:r>
            <a:r>
              <a:rPr lang="en-US" b="1" dirty="0"/>
              <a:t> loan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59" y="846398"/>
            <a:ext cx="3438881" cy="517266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</a:t>
            </a:r>
            <a:r>
              <a:rPr lang="en-US" sz="4000" dirty="0">
                <a:solidFill>
                  <a:schemeClr val="bg1"/>
                </a:solidFill>
              </a:rPr>
              <a:t>nformation in your credit report is used to make decisions about </a:t>
            </a:r>
            <a:r>
              <a:rPr lang="en-US" sz="4000" b="1" dirty="0">
                <a:solidFill>
                  <a:schemeClr val="bg1"/>
                </a:solidFill>
              </a:rPr>
              <a:t>you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Your credit report and score matter!   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Placeholder 31" descr="Star outline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90686" y="1844495"/>
            <a:ext cx="442593" cy="442593"/>
          </a:xfrm>
        </p:spPr>
      </p:pic>
      <p:pic>
        <p:nvPicPr>
          <p:cNvPr id="34" name="Picture Placeholder 33" descr="Star outline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02670" y="2699859"/>
            <a:ext cx="442593" cy="442593"/>
          </a:xfrm>
        </p:spPr>
      </p:pic>
      <p:pic>
        <p:nvPicPr>
          <p:cNvPr id="36" name="Picture Placeholder 35" descr="Star outline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25045" y="3494252"/>
            <a:ext cx="442593" cy="442593"/>
          </a:xfrm>
        </p:spPr>
      </p:pic>
      <p:pic>
        <p:nvPicPr>
          <p:cNvPr id="38" name="Picture Placeholder 37" descr="Star outline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37029" y="4349615"/>
            <a:ext cx="442593" cy="442593"/>
          </a:xfrm>
        </p:spPr>
      </p:pic>
      <p:pic>
        <p:nvPicPr>
          <p:cNvPr id="40" name="Picture Placeholder 39" descr="Star outline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956495" y="5136893"/>
            <a:ext cx="442593" cy="442593"/>
          </a:xfrm>
        </p:spPr>
      </p:pic>
      <p:pic>
        <p:nvPicPr>
          <p:cNvPr id="11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52345" y="6362116"/>
            <a:ext cx="355410" cy="359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BA6A7F-5F62-F36B-26AD-830FBC3C71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62316" y="0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79" y="1908857"/>
            <a:ext cx="3826276" cy="3040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What is a credit report?</a:t>
            </a:r>
            <a:br>
              <a:rPr lang="en-US" sz="23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A credit report is a statement that has information about you and your credit activity, past and present. </a:t>
            </a: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7211486"/>
              </p:ext>
            </p:extLst>
          </p:nvPr>
        </p:nvGraphicFramePr>
        <p:xfrm>
          <a:off x="5196786" y="808038"/>
          <a:ext cx="6529387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B06996A-9DFF-922D-38CD-30FF583A2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141" y="1981200"/>
            <a:ext cx="142875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B6F4C-5322-79B3-FA33-674ACE84CE99}"/>
              </a:ext>
            </a:extLst>
          </p:cNvPr>
          <p:cNvSpPr txBox="1"/>
          <p:nvPr/>
        </p:nvSpPr>
        <p:spPr>
          <a:xfrm>
            <a:off x="5313045" y="1229496"/>
            <a:ext cx="6290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Each of the three nationwide credit reporting agencies collects information about you to make their own credit report.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2D6C6-69E9-2044-1E0E-7906942936D9}"/>
              </a:ext>
            </a:extLst>
          </p:cNvPr>
          <p:cNvSpPr txBox="1"/>
          <p:nvPr/>
        </p:nvSpPr>
        <p:spPr>
          <a:xfrm>
            <a:off x="5708003" y="5126632"/>
            <a:ext cx="5500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Creditworthiness</a:t>
            </a:r>
            <a:r>
              <a:rPr lang="en-US" sz="2400" dirty="0"/>
              <a:t> is a lender’s appraisal of how likely you are to repay your debts. </a:t>
            </a:r>
          </a:p>
        </p:txBody>
      </p:sp>
      <p:pic>
        <p:nvPicPr>
          <p:cNvPr id="4" name="Graphic 17">
            <a:extLst>
              <a:ext uri="{FF2B5EF4-FFF2-40B4-BE49-F238E27FC236}">
                <a16:creationId xmlns:a16="http://schemas.microsoft.com/office/drawing/2014/main" id="{DA9CB05A-E37B-AC43-B7C7-2EB85B134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03115" y="6356350"/>
            <a:ext cx="355410" cy="359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9AC069-55ED-4356-FA3C-2039740423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4722" y="-183336"/>
            <a:ext cx="1114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credit reports created?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0DAD-30FE-4C86-9C81-49566166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904" y="1797529"/>
            <a:ext cx="11185863" cy="798189"/>
          </a:xfrm>
        </p:spPr>
        <p:txBody>
          <a:bodyPr anchor="t">
            <a:normAutofit/>
          </a:bodyPr>
          <a:lstStyle/>
          <a:p>
            <a:r>
              <a:rPr lang="en-US" sz="2000" dirty="0"/>
              <a:t>A credit report is created when you open a credit account for the first time </a:t>
            </a:r>
            <a:r>
              <a:rPr lang="en-US" sz="2000" b="1" dirty="0"/>
              <a:t>and</a:t>
            </a:r>
            <a:r>
              <a:rPr lang="en-US" sz="2000" dirty="0"/>
              <a:t> when the creditor reports the information to a credit agency.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F57B2-A0FD-3B97-56B2-1BE36863BCD5}"/>
              </a:ext>
            </a:extLst>
          </p:cNvPr>
          <p:cNvSpPr txBox="1"/>
          <p:nvPr/>
        </p:nvSpPr>
        <p:spPr>
          <a:xfrm>
            <a:off x="753862" y="2877406"/>
            <a:ext cx="1059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Have you applied for 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CA307-273D-4B8E-FBBF-73B2CB79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647" y="3461764"/>
            <a:ext cx="2533650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A62AF3-5E62-4D3F-8EDE-5B1F68711E59}"/>
              </a:ext>
            </a:extLst>
          </p:cNvPr>
          <p:cNvSpPr txBox="1"/>
          <p:nvPr/>
        </p:nvSpPr>
        <p:spPr>
          <a:xfrm>
            <a:off x="5304651" y="3496084"/>
            <a:ext cx="5766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Credit card?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Are you an Authorized User on a credit card?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5FE1D-5E38-735B-C5DC-AF468D769FC8}"/>
              </a:ext>
            </a:extLst>
          </p:cNvPr>
          <p:cNvSpPr txBox="1"/>
          <p:nvPr/>
        </p:nvSpPr>
        <p:spPr>
          <a:xfrm>
            <a:off x="2352583" y="5809097"/>
            <a:ext cx="7847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answered no, then you will most likely not have a credit report. </a:t>
            </a:r>
          </a:p>
        </p:txBody>
      </p:sp>
    </p:spTree>
    <p:extLst>
      <p:ext uri="{BB962C8B-B14F-4D97-AF65-F5344CB8AC3E}">
        <p14:creationId xmlns:p14="http://schemas.microsoft.com/office/powerpoint/2010/main" val="139630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56852A5-401F-6783-A2F8-AA9B866C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21" y="547587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Example Credit Report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D3C5AA7-8086-D6AA-EFE0-14EDEFD334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8992" y="1341783"/>
            <a:ext cx="8040517" cy="5230467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65BE0BB-5FA8-C410-2716-6F99880D9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9783" y="1680917"/>
            <a:ext cx="3743225" cy="4409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Identifying Information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Name(s)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Current and previous address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Social Security Number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Date of birth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Phone number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Employment history </a:t>
            </a: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X"/>
            </a:pPr>
            <a:r>
              <a:rPr lang="en-US" sz="2000" dirty="0"/>
              <a:t>Does not include information such as race or ethnicity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CB6DF-4AC0-8FDC-B464-E961617F3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252" y="359760"/>
            <a:ext cx="1978565" cy="5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F16-D91B-9D94-06C3-BFCA60E6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7" y="393544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400" dirty="0"/>
            </a:br>
            <a:br>
              <a:rPr lang="en-US" sz="1400" dirty="0"/>
            </a:br>
            <a:r>
              <a:rPr lang="en-US" b="1" dirty="0"/>
              <a:t>Example Credit Report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942AA6B-EEC5-DC21-EF94-5F221DD0F2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9575" y="964096"/>
            <a:ext cx="7501800" cy="57817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F5508-29F4-6D7E-1056-42148CF15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1375" y="1271781"/>
            <a:ext cx="3871050" cy="4578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Public Record Information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Financial public records: bankruptcies*, judgements*, tax liens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Date filed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Any accounts with a collection agency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Status of collection accounts</a:t>
            </a: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X"/>
            </a:pPr>
            <a:r>
              <a:rPr lang="en-US" sz="2000" dirty="0"/>
              <a:t>Records of arrests or convictions</a:t>
            </a: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X"/>
            </a:pPr>
            <a:r>
              <a:rPr lang="en-US" sz="2000" dirty="0"/>
              <a:t>Marriage records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1F3E84-FE50-4A26-8CD2-BE9D8BF975D4}"/>
                  </a:ext>
                </a:extLst>
              </p14:cNvPr>
              <p14:cNvContentPartPr/>
              <p14:nvPr/>
            </p14:nvContentPartPr>
            <p14:xfrm>
              <a:off x="1331640" y="3088800"/>
              <a:ext cx="542880" cy="2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1F3E84-FE50-4A26-8CD2-BE9D8BF975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5800" y="3025440"/>
                <a:ext cx="5742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2FDC9A-5D46-E570-BBD8-9709B730F70A}"/>
                  </a:ext>
                </a:extLst>
              </p14:cNvPr>
              <p14:cNvContentPartPr/>
              <p14:nvPr/>
            </p14:nvContentPartPr>
            <p14:xfrm>
              <a:off x="1400760" y="4164120"/>
              <a:ext cx="513360" cy="2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2FDC9A-5D46-E570-BBD8-9709B730F7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4920" y="4100760"/>
                <a:ext cx="544680" cy="1468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C5597DB-303D-5FD3-CD23-5981B31C3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099" y="270311"/>
            <a:ext cx="190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E7B0-9E69-EC9C-066A-17AB2A97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Example Credit Report: Fixed Account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A804106-095D-EDC1-7F2B-B478C38DE1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5153" y="1057005"/>
            <a:ext cx="7308769" cy="569303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06E80-7B2F-40FC-48CE-3EBC8523D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3447" y="1564786"/>
            <a:ext cx="4333656" cy="41372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b="1" dirty="0"/>
              <a:t>Account Information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Open accounts you currently have and closed accounts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Company name and account number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Balance*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Account type (</a:t>
            </a:r>
            <a:r>
              <a:rPr lang="en-US" sz="2000" u="sng" dirty="0"/>
              <a:t>fixed</a:t>
            </a:r>
            <a:r>
              <a:rPr lang="en-US" sz="2000" dirty="0"/>
              <a:t> or revolving)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Responsibility: guarantor, co-signer, or authorized user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Date opened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Payment history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Past due: 30, 60, 90 days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CD93E-046B-262F-29D2-4654D0BB7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6" y="415131"/>
            <a:ext cx="190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408</TotalTime>
  <Words>1825</Words>
  <Application>Microsoft Office PowerPoint</Application>
  <PresentationFormat>Widescreen</PresentationFormat>
  <Paragraphs>200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OBJECTIVES</vt:lpstr>
      <vt:lpstr>Most people borrow money at some point in their lives.   True or False: a credit report and credit score only matter if you plan to borrow money.  </vt:lpstr>
      <vt:lpstr>Information in your credit report is used to make decisions about you.  Your credit report and score matter!     </vt:lpstr>
      <vt:lpstr>What is a credit report?        A credit report is a statement that has information about you and your credit activity, past and present. </vt:lpstr>
      <vt:lpstr>How are credit reports created? </vt:lpstr>
      <vt:lpstr>Example Credit Report </vt:lpstr>
      <vt:lpstr>  Example Credit Report  </vt:lpstr>
      <vt:lpstr>Example Credit Report: Fixed Account</vt:lpstr>
      <vt:lpstr>Example Credit Report: Revolving Account</vt:lpstr>
      <vt:lpstr>Example Credit Report: Inquiries </vt:lpstr>
      <vt:lpstr>What is a credit score?       Credit score is a number that predicts the likelihood that debt will be repaid on time.  What is a FICO® Score? - Member Center on Vimeo   </vt:lpstr>
      <vt:lpstr>Credit scores are calculated using the information in credit reports.  </vt:lpstr>
      <vt:lpstr>How are credit scores calculated? </vt:lpstr>
      <vt:lpstr>Credit Score Range  </vt:lpstr>
      <vt:lpstr>Building Credit</vt:lpstr>
      <vt:lpstr>Experian Boost</vt:lpstr>
      <vt:lpstr>Experian Go</vt:lpstr>
      <vt:lpstr>MAKE A PLAN  Even if you have never used credit, it is possible that you have been a victim of credit fraud or identity theft.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Huerta</dc:creator>
  <cp:lastModifiedBy>Denise Knight</cp:lastModifiedBy>
  <cp:revision>19</cp:revision>
  <dcterms:created xsi:type="dcterms:W3CDTF">2021-12-13T21:54:22Z</dcterms:created>
  <dcterms:modified xsi:type="dcterms:W3CDTF">2025-03-17T20:18:28Z</dcterms:modified>
</cp:coreProperties>
</file>