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11" r:id="rId3"/>
    <p:sldId id="307" r:id="rId4"/>
    <p:sldId id="313" r:id="rId5"/>
    <p:sldId id="314" r:id="rId6"/>
    <p:sldId id="312" r:id="rId7"/>
    <p:sldId id="315" r:id="rId8"/>
    <p:sldId id="318" r:id="rId9"/>
    <p:sldId id="320" r:id="rId10"/>
    <p:sldId id="321" r:id="rId11"/>
    <p:sldId id="322" r:id="rId12"/>
    <p:sldId id="323" r:id="rId13"/>
    <p:sldId id="32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684A"/>
    <a:srgbClr val="003C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F57FEC-05FD-42B0-860E-085E565BC520}" v="5" dt="2025-02-07T21:31:34.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5" autoAdjust="0"/>
    <p:restoredTop sz="78848" autoAdjust="0"/>
  </p:normalViewPr>
  <p:slideViewPr>
    <p:cSldViewPr snapToGrid="0">
      <p:cViewPr varScale="1">
        <p:scale>
          <a:sx n="63" d="100"/>
          <a:sy n="63" d="100"/>
        </p:scale>
        <p:origin x="112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ise Knight" userId="3ceb5706-c426-4f8e-8ab4-1988236c5871" providerId="ADAL" clId="{31F57FEC-05FD-42B0-860E-085E565BC520}"/>
    <pc:docChg chg="undo redo custSel addSld delSld modSld sldOrd">
      <pc:chgData name="Denise Knight" userId="3ceb5706-c426-4f8e-8ab4-1988236c5871" providerId="ADAL" clId="{31F57FEC-05FD-42B0-860E-085E565BC520}" dt="2025-02-07T21:43:31.228" v="7499" actId="47"/>
      <pc:docMkLst>
        <pc:docMk/>
      </pc:docMkLst>
      <pc:sldChg chg="modSp mod">
        <pc:chgData name="Denise Knight" userId="3ceb5706-c426-4f8e-8ab4-1988236c5871" providerId="ADAL" clId="{31F57FEC-05FD-42B0-860E-085E565BC520}" dt="2025-02-05T20:16:34.178" v="1159" actId="122"/>
        <pc:sldMkLst>
          <pc:docMk/>
          <pc:sldMk cId="282661416" sldId="256"/>
        </pc:sldMkLst>
        <pc:spChg chg="mod">
          <ac:chgData name="Denise Knight" userId="3ceb5706-c426-4f8e-8ab4-1988236c5871" providerId="ADAL" clId="{31F57FEC-05FD-42B0-860E-085E565BC520}" dt="2025-02-05T20:16:34.178" v="1159" actId="122"/>
          <ac:spMkLst>
            <pc:docMk/>
            <pc:sldMk cId="282661416" sldId="256"/>
            <ac:spMk id="15" creationId="{00000000-0000-0000-0000-000000000000}"/>
          </ac:spMkLst>
        </pc:spChg>
      </pc:sldChg>
      <pc:sldChg chg="del">
        <pc:chgData name="Denise Knight" userId="3ceb5706-c426-4f8e-8ab4-1988236c5871" providerId="ADAL" clId="{31F57FEC-05FD-42B0-860E-085E565BC520}" dt="2025-02-07T21:43:31.228" v="7499" actId="47"/>
        <pc:sldMkLst>
          <pc:docMk/>
          <pc:sldMk cId="3947007273" sldId="310"/>
        </pc:sldMkLst>
      </pc:sldChg>
      <pc:sldChg chg="delSp modSp mod">
        <pc:chgData name="Denise Knight" userId="3ceb5706-c426-4f8e-8ab4-1988236c5871" providerId="ADAL" clId="{31F57FEC-05FD-42B0-860E-085E565BC520}" dt="2025-02-07T21:20:34.246" v="6937"/>
        <pc:sldMkLst>
          <pc:docMk/>
          <pc:sldMk cId="3766596159" sldId="311"/>
        </pc:sldMkLst>
        <pc:spChg chg="del mod">
          <ac:chgData name="Denise Knight" userId="3ceb5706-c426-4f8e-8ab4-1988236c5871" providerId="ADAL" clId="{31F57FEC-05FD-42B0-860E-085E565BC520}" dt="2025-02-07T21:20:34.246" v="6937"/>
          <ac:spMkLst>
            <pc:docMk/>
            <pc:sldMk cId="3766596159" sldId="311"/>
            <ac:spMk id="11" creationId="{E22D5010-C2FB-4905-AC58-4B03592066FD}"/>
          </ac:spMkLst>
        </pc:spChg>
        <pc:spChg chg="mod">
          <ac:chgData name="Denise Knight" userId="3ceb5706-c426-4f8e-8ab4-1988236c5871" providerId="ADAL" clId="{31F57FEC-05FD-42B0-860E-085E565BC520}" dt="2025-02-05T22:04:01.221" v="2889" actId="20577"/>
          <ac:spMkLst>
            <pc:docMk/>
            <pc:sldMk cId="3766596159" sldId="311"/>
            <ac:spMk id="24" creationId="{E22D5010-C2FB-4905-AC58-4B03592066FD}"/>
          </ac:spMkLst>
        </pc:spChg>
        <pc:spChg chg="mod">
          <ac:chgData name="Denise Knight" userId="3ceb5706-c426-4f8e-8ab4-1988236c5871" providerId="ADAL" clId="{31F57FEC-05FD-42B0-860E-085E565BC520}" dt="2025-02-07T21:20:09.145" v="6914" actId="20577"/>
          <ac:spMkLst>
            <pc:docMk/>
            <pc:sldMk cId="3766596159" sldId="311"/>
            <ac:spMk id="27" creationId="{E22D5010-C2FB-4905-AC58-4B03592066FD}"/>
          </ac:spMkLst>
        </pc:spChg>
        <pc:spChg chg="mod">
          <ac:chgData name="Denise Knight" userId="3ceb5706-c426-4f8e-8ab4-1988236c5871" providerId="ADAL" clId="{31F57FEC-05FD-42B0-860E-085E565BC520}" dt="2025-02-05T16:19:28.345" v="0"/>
          <ac:spMkLst>
            <pc:docMk/>
            <pc:sldMk cId="3766596159" sldId="311"/>
            <ac:spMk id="77" creationId="{E22D5010-C2FB-4905-AC58-4B03592066FD}"/>
          </ac:spMkLst>
        </pc:spChg>
        <pc:spChg chg="mod">
          <ac:chgData name="Denise Knight" userId="3ceb5706-c426-4f8e-8ab4-1988236c5871" providerId="ADAL" clId="{31F57FEC-05FD-42B0-860E-085E565BC520}" dt="2025-02-05T16:19:37.894" v="1"/>
          <ac:spMkLst>
            <pc:docMk/>
            <pc:sldMk cId="3766596159" sldId="311"/>
            <ac:spMk id="93" creationId="{E22D5010-C2FB-4905-AC58-4B03592066FD}"/>
          </ac:spMkLst>
        </pc:spChg>
        <pc:picChg chg="mod">
          <ac:chgData name="Denise Knight" userId="3ceb5706-c426-4f8e-8ab4-1988236c5871" providerId="ADAL" clId="{31F57FEC-05FD-42B0-860E-085E565BC520}" dt="2025-02-07T21:20:33.474" v="6935" actId="1076"/>
          <ac:picMkLst>
            <pc:docMk/>
            <pc:sldMk cId="3766596159" sldId="311"/>
            <ac:picMk id="6" creationId="{6AAA6A14-C84C-88F4-79BB-F884FBE7216C}"/>
          </ac:picMkLst>
        </pc:picChg>
      </pc:sldChg>
      <pc:sldChg chg="modNotesTx">
        <pc:chgData name="Denise Knight" userId="3ceb5706-c426-4f8e-8ab4-1988236c5871" providerId="ADAL" clId="{31F57FEC-05FD-42B0-860E-085E565BC520}" dt="2025-02-05T20:25:37.912" v="1754" actId="20577"/>
        <pc:sldMkLst>
          <pc:docMk/>
          <pc:sldMk cId="799776386" sldId="312"/>
        </pc:sldMkLst>
      </pc:sldChg>
      <pc:sldChg chg="modNotesTx">
        <pc:chgData name="Denise Knight" userId="3ceb5706-c426-4f8e-8ab4-1988236c5871" providerId="ADAL" clId="{31F57FEC-05FD-42B0-860E-085E565BC520}" dt="2025-02-05T16:21:13.511" v="3" actId="113"/>
        <pc:sldMkLst>
          <pc:docMk/>
          <pc:sldMk cId="297766418" sldId="313"/>
        </pc:sldMkLst>
      </pc:sldChg>
      <pc:sldChg chg="modNotesTx">
        <pc:chgData name="Denise Knight" userId="3ceb5706-c426-4f8e-8ab4-1988236c5871" providerId="ADAL" clId="{31F57FEC-05FD-42B0-860E-085E565BC520}" dt="2025-02-05T20:22:59.834" v="1673" actId="20577"/>
        <pc:sldMkLst>
          <pc:docMk/>
          <pc:sldMk cId="1984501320" sldId="314"/>
        </pc:sldMkLst>
      </pc:sldChg>
      <pc:sldChg chg="modSp mod modNotesTx">
        <pc:chgData name="Denise Knight" userId="3ceb5706-c426-4f8e-8ab4-1988236c5871" providerId="ADAL" clId="{31F57FEC-05FD-42B0-860E-085E565BC520}" dt="2025-02-07T20:35:26.637" v="4372" actId="20577"/>
        <pc:sldMkLst>
          <pc:docMk/>
          <pc:sldMk cId="2076768250" sldId="315"/>
        </pc:sldMkLst>
        <pc:spChg chg="mod">
          <ac:chgData name="Denise Knight" userId="3ceb5706-c426-4f8e-8ab4-1988236c5871" providerId="ADAL" clId="{31F57FEC-05FD-42B0-860E-085E565BC520}" dt="2025-02-07T20:35:26.637" v="4372" actId="20577"/>
          <ac:spMkLst>
            <pc:docMk/>
            <pc:sldMk cId="2076768250" sldId="315"/>
            <ac:spMk id="7" creationId="{00000000-0000-0000-0000-000000000000}"/>
          </ac:spMkLst>
        </pc:spChg>
        <pc:spChg chg="mod">
          <ac:chgData name="Denise Knight" userId="3ceb5706-c426-4f8e-8ab4-1988236c5871" providerId="ADAL" clId="{31F57FEC-05FD-42B0-860E-085E565BC520}" dt="2025-02-05T19:48:58.991" v="632" actId="255"/>
          <ac:spMkLst>
            <pc:docMk/>
            <pc:sldMk cId="2076768250" sldId="315"/>
            <ac:spMk id="28" creationId="{00000000-0000-0000-0000-000000000000}"/>
          </ac:spMkLst>
        </pc:spChg>
      </pc:sldChg>
      <pc:sldChg chg="modSp add del mod modNotesTx">
        <pc:chgData name="Denise Knight" userId="3ceb5706-c426-4f8e-8ab4-1988236c5871" providerId="ADAL" clId="{31F57FEC-05FD-42B0-860E-085E565BC520}" dt="2025-02-07T21:29:53.482" v="6974" actId="47"/>
        <pc:sldMkLst>
          <pc:docMk/>
          <pc:sldMk cId="970488019" sldId="316"/>
        </pc:sldMkLst>
        <pc:spChg chg="mod">
          <ac:chgData name="Denise Knight" userId="3ceb5706-c426-4f8e-8ab4-1988236c5871" providerId="ADAL" clId="{31F57FEC-05FD-42B0-860E-085E565BC520}" dt="2025-02-05T19:46:46.143" v="602" actId="6549"/>
          <ac:spMkLst>
            <pc:docMk/>
            <pc:sldMk cId="970488019" sldId="316"/>
            <ac:spMk id="7" creationId="{00000000-0000-0000-0000-000000000000}"/>
          </ac:spMkLst>
        </pc:spChg>
        <pc:spChg chg="mod">
          <ac:chgData name="Denise Knight" userId="3ceb5706-c426-4f8e-8ab4-1988236c5871" providerId="ADAL" clId="{31F57FEC-05FD-42B0-860E-085E565BC520}" dt="2025-02-05T19:47:09.801" v="631" actId="20577"/>
          <ac:spMkLst>
            <pc:docMk/>
            <pc:sldMk cId="970488019" sldId="316"/>
            <ac:spMk id="28" creationId="{00000000-0000-0000-0000-000000000000}"/>
          </ac:spMkLst>
        </pc:spChg>
      </pc:sldChg>
      <pc:sldChg chg="modSp add del mod modNotesTx">
        <pc:chgData name="Denise Knight" userId="3ceb5706-c426-4f8e-8ab4-1988236c5871" providerId="ADAL" clId="{31F57FEC-05FD-42B0-860E-085E565BC520}" dt="2025-02-07T20:36:36.393" v="4373" actId="2696"/>
        <pc:sldMkLst>
          <pc:docMk/>
          <pc:sldMk cId="1517087284" sldId="317"/>
        </pc:sldMkLst>
        <pc:spChg chg="mod">
          <ac:chgData name="Denise Knight" userId="3ceb5706-c426-4f8e-8ab4-1988236c5871" providerId="ADAL" clId="{31F57FEC-05FD-42B0-860E-085E565BC520}" dt="2025-02-05T21:39:29.362" v="2110" actId="255"/>
          <ac:spMkLst>
            <pc:docMk/>
            <pc:sldMk cId="1517087284" sldId="317"/>
            <ac:spMk id="7" creationId="{00000000-0000-0000-0000-000000000000}"/>
          </ac:spMkLst>
        </pc:spChg>
        <pc:spChg chg="mod">
          <ac:chgData name="Denise Knight" userId="3ceb5706-c426-4f8e-8ab4-1988236c5871" providerId="ADAL" clId="{31F57FEC-05FD-42B0-860E-085E565BC520}" dt="2025-02-05T19:51:56.335" v="670" actId="20577"/>
          <ac:spMkLst>
            <pc:docMk/>
            <pc:sldMk cId="1517087284" sldId="317"/>
            <ac:spMk id="28" creationId="{00000000-0000-0000-0000-000000000000}"/>
          </ac:spMkLst>
        </pc:spChg>
      </pc:sldChg>
      <pc:sldChg chg="add modNotesTx">
        <pc:chgData name="Denise Knight" userId="3ceb5706-c426-4f8e-8ab4-1988236c5871" providerId="ADAL" clId="{31F57FEC-05FD-42B0-860E-085E565BC520}" dt="2025-02-05T22:00:12.858" v="2842" actId="20577"/>
        <pc:sldMkLst>
          <pc:docMk/>
          <pc:sldMk cId="3446024808" sldId="318"/>
        </pc:sldMkLst>
      </pc:sldChg>
      <pc:sldChg chg="addSp modSp add del mod modNotesTx">
        <pc:chgData name="Denise Knight" userId="3ceb5706-c426-4f8e-8ab4-1988236c5871" providerId="ADAL" clId="{31F57FEC-05FD-42B0-860E-085E565BC520}" dt="2025-02-07T20:37:29.458" v="4376" actId="2696"/>
        <pc:sldMkLst>
          <pc:docMk/>
          <pc:sldMk cId="981226622" sldId="319"/>
        </pc:sldMkLst>
        <pc:spChg chg="add mod">
          <ac:chgData name="Denise Knight" userId="3ceb5706-c426-4f8e-8ab4-1988236c5871" providerId="ADAL" clId="{31F57FEC-05FD-42B0-860E-085E565BC520}" dt="2025-02-05T22:31:12.904" v="3385" actId="1076"/>
          <ac:spMkLst>
            <pc:docMk/>
            <pc:sldMk cId="981226622" sldId="319"/>
            <ac:spMk id="2" creationId="{D8467821-C5C8-E3DA-B46F-966F34DF6E1D}"/>
          </ac:spMkLst>
        </pc:spChg>
        <pc:spChg chg="add mod">
          <ac:chgData name="Denise Knight" userId="3ceb5706-c426-4f8e-8ab4-1988236c5871" providerId="ADAL" clId="{31F57FEC-05FD-42B0-860E-085E565BC520}" dt="2025-02-05T22:38:21.645" v="3942" actId="1076"/>
          <ac:spMkLst>
            <pc:docMk/>
            <pc:sldMk cId="981226622" sldId="319"/>
            <ac:spMk id="3" creationId="{283FF42B-9AD4-55EB-E830-E1C35F7CE6A4}"/>
          </ac:spMkLst>
        </pc:spChg>
        <pc:spChg chg="add mod">
          <ac:chgData name="Denise Knight" userId="3ceb5706-c426-4f8e-8ab4-1988236c5871" providerId="ADAL" clId="{31F57FEC-05FD-42B0-860E-085E565BC520}" dt="2025-02-05T22:38:10.062" v="3941" actId="1076"/>
          <ac:spMkLst>
            <pc:docMk/>
            <pc:sldMk cId="981226622" sldId="319"/>
            <ac:spMk id="5" creationId="{BF64E1CC-1D69-22E1-C73D-2860D89BB7E4}"/>
          </ac:spMkLst>
        </pc:spChg>
        <pc:spChg chg="add mod">
          <ac:chgData name="Denise Knight" userId="3ceb5706-c426-4f8e-8ab4-1988236c5871" providerId="ADAL" clId="{31F57FEC-05FD-42B0-860E-085E565BC520}" dt="2025-02-05T22:38:33.789" v="3944" actId="1076"/>
          <ac:spMkLst>
            <pc:docMk/>
            <pc:sldMk cId="981226622" sldId="319"/>
            <ac:spMk id="6" creationId="{B7BF4604-4A18-DBD0-7770-46FF9D853D36}"/>
          </ac:spMkLst>
        </pc:spChg>
        <pc:spChg chg="mod">
          <ac:chgData name="Denise Knight" userId="3ceb5706-c426-4f8e-8ab4-1988236c5871" providerId="ADAL" clId="{31F57FEC-05FD-42B0-860E-085E565BC520}" dt="2025-02-05T22:37:41.717" v="3939" actId="20577"/>
          <ac:spMkLst>
            <pc:docMk/>
            <pc:sldMk cId="981226622" sldId="319"/>
            <ac:spMk id="7" creationId="{00000000-0000-0000-0000-000000000000}"/>
          </ac:spMkLst>
        </pc:spChg>
        <pc:spChg chg="mod">
          <ac:chgData name="Denise Knight" userId="3ceb5706-c426-4f8e-8ab4-1988236c5871" providerId="ADAL" clId="{31F57FEC-05FD-42B0-860E-085E565BC520}" dt="2025-02-05T22:21:15.809" v="3142" actId="20577"/>
          <ac:spMkLst>
            <pc:docMk/>
            <pc:sldMk cId="981226622" sldId="319"/>
            <ac:spMk id="28" creationId="{00000000-0000-0000-0000-000000000000}"/>
          </ac:spMkLst>
        </pc:spChg>
      </pc:sldChg>
      <pc:sldChg chg="addSp delSp modSp add mod ord modNotesTx">
        <pc:chgData name="Denise Knight" userId="3ceb5706-c426-4f8e-8ab4-1988236c5871" providerId="ADAL" clId="{31F57FEC-05FD-42B0-860E-085E565BC520}" dt="2025-02-07T20:55:14.604" v="5641"/>
        <pc:sldMkLst>
          <pc:docMk/>
          <pc:sldMk cId="104193389" sldId="320"/>
        </pc:sldMkLst>
        <pc:spChg chg="del mod">
          <ac:chgData name="Denise Knight" userId="3ceb5706-c426-4f8e-8ab4-1988236c5871" providerId="ADAL" clId="{31F57FEC-05FD-42B0-860E-085E565BC520}" dt="2025-02-05T22:50:45.537" v="4258" actId="478"/>
          <ac:spMkLst>
            <pc:docMk/>
            <pc:sldMk cId="104193389" sldId="320"/>
            <ac:spMk id="2" creationId="{D8467821-C5C8-E3DA-B46F-966F34DF6E1D}"/>
          </ac:spMkLst>
        </pc:spChg>
        <pc:spChg chg="del mod">
          <ac:chgData name="Denise Knight" userId="3ceb5706-c426-4f8e-8ab4-1988236c5871" providerId="ADAL" clId="{31F57FEC-05FD-42B0-860E-085E565BC520}" dt="2025-02-05T22:52:45.251" v="4275" actId="478"/>
          <ac:spMkLst>
            <pc:docMk/>
            <pc:sldMk cId="104193389" sldId="320"/>
            <ac:spMk id="3" creationId="{283FF42B-9AD4-55EB-E830-E1C35F7CE6A4}"/>
          </ac:spMkLst>
        </pc:spChg>
        <pc:spChg chg="del mod">
          <ac:chgData name="Denise Knight" userId="3ceb5706-c426-4f8e-8ab4-1988236c5871" providerId="ADAL" clId="{31F57FEC-05FD-42B0-860E-085E565BC520}" dt="2025-02-05T22:52:43.476" v="4274" actId="478"/>
          <ac:spMkLst>
            <pc:docMk/>
            <pc:sldMk cId="104193389" sldId="320"/>
            <ac:spMk id="5" creationId="{BF64E1CC-1D69-22E1-C73D-2860D89BB7E4}"/>
          </ac:spMkLst>
        </pc:spChg>
        <pc:spChg chg="del mod">
          <ac:chgData name="Denise Knight" userId="3ceb5706-c426-4f8e-8ab4-1988236c5871" providerId="ADAL" clId="{31F57FEC-05FD-42B0-860E-085E565BC520}" dt="2025-02-05T22:52:17.494" v="4270" actId="478"/>
          <ac:spMkLst>
            <pc:docMk/>
            <pc:sldMk cId="104193389" sldId="320"/>
            <ac:spMk id="6" creationId="{B7BF4604-4A18-DBD0-7770-46FF9D853D36}"/>
          </ac:spMkLst>
        </pc:spChg>
        <pc:spChg chg="mod">
          <ac:chgData name="Denise Knight" userId="3ceb5706-c426-4f8e-8ab4-1988236c5871" providerId="ADAL" clId="{31F57FEC-05FD-42B0-860E-085E565BC520}" dt="2025-02-05T22:51:19.455" v="4263" actId="6549"/>
          <ac:spMkLst>
            <pc:docMk/>
            <pc:sldMk cId="104193389" sldId="320"/>
            <ac:spMk id="7" creationId="{00000000-0000-0000-0000-000000000000}"/>
          </ac:spMkLst>
        </pc:spChg>
        <pc:picChg chg="add del mod">
          <ac:chgData name="Denise Knight" userId="3ceb5706-c426-4f8e-8ab4-1988236c5871" providerId="ADAL" clId="{31F57FEC-05FD-42B0-860E-085E565BC520}" dt="2025-02-05T22:51:21.569" v="4264" actId="478"/>
          <ac:picMkLst>
            <pc:docMk/>
            <pc:sldMk cId="104193389" sldId="320"/>
            <ac:picMk id="9" creationId="{316B37F4-11D5-0429-F726-F7D507D01F28}"/>
          </ac:picMkLst>
        </pc:picChg>
        <pc:picChg chg="add mod">
          <ac:chgData name="Denise Knight" userId="3ceb5706-c426-4f8e-8ab4-1988236c5871" providerId="ADAL" clId="{31F57FEC-05FD-42B0-860E-085E565BC520}" dt="2025-02-05T22:51:54.091" v="4268" actId="1076"/>
          <ac:picMkLst>
            <pc:docMk/>
            <pc:sldMk cId="104193389" sldId="320"/>
            <ac:picMk id="11" creationId="{4CFF8593-C72D-46E2-2E29-98AB2D66969D}"/>
          </ac:picMkLst>
        </pc:picChg>
        <pc:picChg chg="add mod">
          <ac:chgData name="Denise Knight" userId="3ceb5706-c426-4f8e-8ab4-1988236c5871" providerId="ADAL" clId="{31F57FEC-05FD-42B0-860E-085E565BC520}" dt="2025-02-05T22:52:31.503" v="4273" actId="1076"/>
          <ac:picMkLst>
            <pc:docMk/>
            <pc:sldMk cId="104193389" sldId="320"/>
            <ac:picMk id="13" creationId="{D42C8AEA-5D24-301C-08B3-8AFE0BDC04B2}"/>
          </ac:picMkLst>
        </pc:picChg>
        <pc:picChg chg="add mod">
          <ac:chgData name="Denise Knight" userId="3ceb5706-c426-4f8e-8ab4-1988236c5871" providerId="ADAL" clId="{31F57FEC-05FD-42B0-860E-085E565BC520}" dt="2025-02-05T22:53:02.011" v="4277" actId="1076"/>
          <ac:picMkLst>
            <pc:docMk/>
            <pc:sldMk cId="104193389" sldId="320"/>
            <ac:picMk id="14" creationId="{296ABFBB-7FB4-9802-D8A1-AEABE8A2D42B}"/>
          </ac:picMkLst>
        </pc:picChg>
        <pc:picChg chg="add mod">
          <ac:chgData name="Denise Knight" userId="3ceb5706-c426-4f8e-8ab4-1988236c5871" providerId="ADAL" clId="{31F57FEC-05FD-42B0-860E-085E565BC520}" dt="2025-02-05T22:53:16.995" v="4279" actId="1076"/>
          <ac:picMkLst>
            <pc:docMk/>
            <pc:sldMk cId="104193389" sldId="320"/>
            <ac:picMk id="15" creationId="{084EEEC7-6F23-EB99-F140-CC34D7B3FD99}"/>
          </ac:picMkLst>
        </pc:picChg>
      </pc:sldChg>
      <pc:sldChg chg="modSp add mod modNotesTx">
        <pc:chgData name="Denise Knight" userId="3ceb5706-c426-4f8e-8ab4-1988236c5871" providerId="ADAL" clId="{31F57FEC-05FD-42B0-860E-085E565BC520}" dt="2025-02-07T21:27:10.183" v="6953" actId="20577"/>
        <pc:sldMkLst>
          <pc:docMk/>
          <pc:sldMk cId="947756636" sldId="321"/>
        </pc:sldMkLst>
        <pc:spChg chg="mod">
          <ac:chgData name="Denise Knight" userId="3ceb5706-c426-4f8e-8ab4-1988236c5871" providerId="ADAL" clId="{31F57FEC-05FD-42B0-860E-085E565BC520}" dt="2025-02-07T21:27:10.183" v="6953" actId="20577"/>
          <ac:spMkLst>
            <pc:docMk/>
            <pc:sldMk cId="947756636" sldId="321"/>
            <ac:spMk id="7" creationId="{00000000-0000-0000-0000-000000000000}"/>
          </ac:spMkLst>
        </pc:spChg>
        <pc:picChg chg="mod">
          <ac:chgData name="Denise Knight" userId="3ceb5706-c426-4f8e-8ab4-1988236c5871" providerId="ADAL" clId="{31F57FEC-05FD-42B0-860E-085E565BC520}" dt="2025-02-07T20:41:13.282" v="4777" actId="1076"/>
          <ac:picMkLst>
            <pc:docMk/>
            <pc:sldMk cId="947756636" sldId="321"/>
            <ac:picMk id="13" creationId="{D42C8AEA-5D24-301C-08B3-8AFE0BDC04B2}"/>
          </ac:picMkLst>
        </pc:picChg>
        <pc:picChg chg="mod">
          <ac:chgData name="Denise Knight" userId="3ceb5706-c426-4f8e-8ab4-1988236c5871" providerId="ADAL" clId="{31F57FEC-05FD-42B0-860E-085E565BC520}" dt="2025-02-07T20:42:35.405" v="4779" actId="1076"/>
          <ac:picMkLst>
            <pc:docMk/>
            <pc:sldMk cId="947756636" sldId="321"/>
            <ac:picMk id="14" creationId="{296ABFBB-7FB4-9802-D8A1-AEABE8A2D42B}"/>
          </ac:picMkLst>
        </pc:picChg>
        <pc:picChg chg="mod">
          <ac:chgData name="Denise Knight" userId="3ceb5706-c426-4f8e-8ab4-1988236c5871" providerId="ADAL" clId="{31F57FEC-05FD-42B0-860E-085E565BC520}" dt="2025-02-07T20:45:23.188" v="5085" actId="1076"/>
          <ac:picMkLst>
            <pc:docMk/>
            <pc:sldMk cId="947756636" sldId="321"/>
            <ac:picMk id="15" creationId="{084EEEC7-6F23-EB99-F140-CC34D7B3FD99}"/>
          </ac:picMkLst>
        </pc:picChg>
      </pc:sldChg>
      <pc:sldChg chg="modSp add mod modNotesTx">
        <pc:chgData name="Denise Knight" userId="3ceb5706-c426-4f8e-8ab4-1988236c5871" providerId="ADAL" clId="{31F57FEC-05FD-42B0-860E-085E565BC520}" dt="2025-02-07T21:27:54.075" v="6956" actId="1076"/>
        <pc:sldMkLst>
          <pc:docMk/>
          <pc:sldMk cId="1811566398" sldId="322"/>
        </pc:sldMkLst>
        <pc:spChg chg="mod">
          <ac:chgData name="Denise Knight" userId="3ceb5706-c426-4f8e-8ab4-1988236c5871" providerId="ADAL" clId="{31F57FEC-05FD-42B0-860E-085E565BC520}" dt="2025-02-07T21:27:25.267" v="6955" actId="20577"/>
          <ac:spMkLst>
            <pc:docMk/>
            <pc:sldMk cId="1811566398" sldId="322"/>
            <ac:spMk id="7" creationId="{00000000-0000-0000-0000-000000000000}"/>
          </ac:spMkLst>
        </pc:spChg>
        <pc:picChg chg="mod">
          <ac:chgData name="Denise Knight" userId="3ceb5706-c426-4f8e-8ab4-1988236c5871" providerId="ADAL" clId="{31F57FEC-05FD-42B0-860E-085E565BC520}" dt="2025-02-07T20:50:18.855" v="5502" actId="1076"/>
          <ac:picMkLst>
            <pc:docMk/>
            <pc:sldMk cId="1811566398" sldId="322"/>
            <ac:picMk id="14" creationId="{296ABFBB-7FB4-9802-D8A1-AEABE8A2D42B}"/>
          </ac:picMkLst>
        </pc:picChg>
        <pc:picChg chg="mod">
          <ac:chgData name="Denise Knight" userId="3ceb5706-c426-4f8e-8ab4-1988236c5871" providerId="ADAL" clId="{31F57FEC-05FD-42B0-860E-085E565BC520}" dt="2025-02-07T21:27:54.075" v="6956" actId="1076"/>
          <ac:picMkLst>
            <pc:docMk/>
            <pc:sldMk cId="1811566398" sldId="322"/>
            <ac:picMk id="15" creationId="{084EEEC7-6F23-EB99-F140-CC34D7B3FD99}"/>
          </ac:picMkLst>
        </pc:picChg>
      </pc:sldChg>
      <pc:sldChg chg="modSp add mod modNotesTx">
        <pc:chgData name="Denise Knight" userId="3ceb5706-c426-4f8e-8ab4-1988236c5871" providerId="ADAL" clId="{31F57FEC-05FD-42B0-860E-085E565BC520}" dt="2025-02-07T21:28:37.754" v="6972" actId="20577"/>
        <pc:sldMkLst>
          <pc:docMk/>
          <pc:sldMk cId="956788165" sldId="323"/>
        </pc:sldMkLst>
        <pc:spChg chg="mod">
          <ac:chgData name="Denise Knight" userId="3ceb5706-c426-4f8e-8ab4-1988236c5871" providerId="ADAL" clId="{31F57FEC-05FD-42B0-860E-085E565BC520}" dt="2025-02-07T21:28:37.754" v="6972" actId="20577"/>
          <ac:spMkLst>
            <pc:docMk/>
            <pc:sldMk cId="956788165" sldId="323"/>
            <ac:spMk id="7" creationId="{00000000-0000-0000-0000-000000000000}"/>
          </ac:spMkLst>
        </pc:spChg>
        <pc:picChg chg="mod">
          <ac:chgData name="Denise Knight" userId="3ceb5706-c426-4f8e-8ab4-1988236c5871" providerId="ADAL" clId="{31F57FEC-05FD-42B0-860E-085E565BC520}" dt="2025-02-07T21:17:29.244" v="6786" actId="1076"/>
          <ac:picMkLst>
            <pc:docMk/>
            <pc:sldMk cId="956788165" sldId="323"/>
            <ac:picMk id="11" creationId="{4CFF8593-C72D-46E2-2E29-98AB2D66969D}"/>
          </ac:picMkLst>
        </pc:picChg>
        <pc:picChg chg="mod">
          <ac:chgData name="Denise Knight" userId="3ceb5706-c426-4f8e-8ab4-1988236c5871" providerId="ADAL" clId="{31F57FEC-05FD-42B0-860E-085E565BC520}" dt="2025-02-07T21:13:00.852" v="6458" actId="1076"/>
          <ac:picMkLst>
            <pc:docMk/>
            <pc:sldMk cId="956788165" sldId="323"/>
            <ac:picMk id="13" creationId="{D42C8AEA-5D24-301C-08B3-8AFE0BDC04B2}"/>
          </ac:picMkLst>
        </pc:picChg>
        <pc:picChg chg="mod">
          <ac:chgData name="Denise Knight" userId="3ceb5706-c426-4f8e-8ab4-1988236c5871" providerId="ADAL" clId="{31F57FEC-05FD-42B0-860E-085E565BC520}" dt="2025-02-07T21:16:12.988" v="6701" actId="1076"/>
          <ac:picMkLst>
            <pc:docMk/>
            <pc:sldMk cId="956788165" sldId="323"/>
            <ac:picMk id="14" creationId="{296ABFBB-7FB4-9802-D8A1-AEABE8A2D42B}"/>
          </ac:picMkLst>
        </pc:picChg>
        <pc:picChg chg="mod">
          <ac:chgData name="Denise Knight" userId="3ceb5706-c426-4f8e-8ab4-1988236c5871" providerId="ADAL" clId="{31F57FEC-05FD-42B0-860E-085E565BC520}" dt="2025-02-07T21:17:20.051" v="6785" actId="1076"/>
          <ac:picMkLst>
            <pc:docMk/>
            <pc:sldMk cId="956788165" sldId="323"/>
            <ac:picMk id="15" creationId="{084EEEC7-6F23-EB99-F140-CC34D7B3FD99}"/>
          </ac:picMkLst>
        </pc:picChg>
      </pc:sldChg>
      <pc:sldChg chg="addSp delSp modSp add mod modNotesTx">
        <pc:chgData name="Denise Knight" userId="3ceb5706-c426-4f8e-8ab4-1988236c5871" providerId="ADAL" clId="{31F57FEC-05FD-42B0-860E-085E565BC520}" dt="2025-02-07T21:43:14.922" v="7498" actId="20577"/>
        <pc:sldMkLst>
          <pc:docMk/>
          <pc:sldMk cId="1099706315" sldId="324"/>
        </pc:sldMkLst>
        <pc:spChg chg="add mod">
          <ac:chgData name="Denise Knight" userId="3ceb5706-c426-4f8e-8ab4-1988236c5871" providerId="ADAL" clId="{31F57FEC-05FD-42B0-860E-085E565BC520}" dt="2025-02-07T21:39:03.538" v="7417" actId="207"/>
          <ac:spMkLst>
            <pc:docMk/>
            <pc:sldMk cId="1099706315" sldId="324"/>
            <ac:spMk id="5" creationId="{B9B867E2-51B6-0776-5915-8685107E6158}"/>
          </ac:spMkLst>
        </pc:spChg>
        <pc:spChg chg="mod">
          <ac:chgData name="Denise Knight" userId="3ceb5706-c426-4f8e-8ab4-1988236c5871" providerId="ADAL" clId="{31F57FEC-05FD-42B0-860E-085E565BC520}" dt="2025-02-07T21:32:05.533" v="7146" actId="122"/>
          <ac:spMkLst>
            <pc:docMk/>
            <pc:sldMk cId="1099706315" sldId="324"/>
            <ac:spMk id="7" creationId="{00000000-0000-0000-0000-000000000000}"/>
          </ac:spMkLst>
        </pc:spChg>
        <pc:picChg chg="add mod">
          <ac:chgData name="Denise Knight" userId="3ceb5706-c426-4f8e-8ab4-1988236c5871" providerId="ADAL" clId="{31F57FEC-05FD-42B0-860E-085E565BC520}" dt="2025-02-07T21:32:14.871" v="7147" actId="1076"/>
          <ac:picMkLst>
            <pc:docMk/>
            <pc:sldMk cId="1099706315" sldId="324"/>
            <ac:picMk id="2" creationId="{460CEB2C-D90C-8192-D2C3-3F53083D8342}"/>
          </ac:picMkLst>
        </pc:picChg>
        <pc:picChg chg="del">
          <ac:chgData name="Denise Knight" userId="3ceb5706-c426-4f8e-8ab4-1988236c5871" providerId="ADAL" clId="{31F57FEC-05FD-42B0-860E-085E565BC520}" dt="2025-02-07T21:31:57.282" v="7142" actId="478"/>
          <ac:picMkLst>
            <pc:docMk/>
            <pc:sldMk cId="1099706315" sldId="324"/>
            <ac:picMk id="11" creationId="{4CFF8593-C72D-46E2-2E29-98AB2D66969D}"/>
          </ac:picMkLst>
        </pc:picChg>
        <pc:picChg chg="del">
          <ac:chgData name="Denise Knight" userId="3ceb5706-c426-4f8e-8ab4-1988236c5871" providerId="ADAL" clId="{31F57FEC-05FD-42B0-860E-085E565BC520}" dt="2025-02-07T21:31:58.155" v="7143" actId="478"/>
          <ac:picMkLst>
            <pc:docMk/>
            <pc:sldMk cId="1099706315" sldId="324"/>
            <ac:picMk id="13" creationId="{D42C8AEA-5D24-301C-08B3-8AFE0BDC04B2}"/>
          </ac:picMkLst>
        </pc:picChg>
        <pc:picChg chg="del">
          <ac:chgData name="Denise Knight" userId="3ceb5706-c426-4f8e-8ab4-1988236c5871" providerId="ADAL" clId="{31F57FEC-05FD-42B0-860E-085E565BC520}" dt="2025-02-07T21:31:59.038" v="7144" actId="478"/>
          <ac:picMkLst>
            <pc:docMk/>
            <pc:sldMk cId="1099706315" sldId="324"/>
            <ac:picMk id="14" creationId="{296ABFBB-7FB4-9802-D8A1-AEABE8A2D42B}"/>
          </ac:picMkLst>
        </pc:picChg>
        <pc:picChg chg="del">
          <ac:chgData name="Denise Knight" userId="3ceb5706-c426-4f8e-8ab4-1988236c5871" providerId="ADAL" clId="{31F57FEC-05FD-42B0-860E-085E565BC520}" dt="2025-02-07T21:31:59.954" v="7145" actId="478"/>
          <ac:picMkLst>
            <pc:docMk/>
            <pc:sldMk cId="1099706315" sldId="324"/>
            <ac:picMk id="15" creationId="{084EEEC7-6F23-EB99-F140-CC34D7B3FD9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B399CB-2950-410F-B03D-A0C318B63756}" type="datetimeFigureOut">
              <a:rPr lang="en-US" smtClean="0"/>
              <a:t>2/21/2025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F7190F-2482-4438-80DC-FCFE53FF227C}" type="slidenum">
              <a:rPr lang="en-US" smtClean="0"/>
              <a:t>‹#›</a:t>
            </a:fld>
            <a:endParaRPr lang="en-US"/>
          </a:p>
        </p:txBody>
      </p:sp>
    </p:spTree>
    <p:extLst>
      <p:ext uri="{BB962C8B-B14F-4D97-AF65-F5344CB8AC3E}">
        <p14:creationId xmlns:p14="http://schemas.microsoft.com/office/powerpoint/2010/main" val="4189053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due.com/embracing-a-lifelong-learning-journey/"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due.com/get-fear-failure/"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due.com/how-to-repair-a-broke-mindset/"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due.com/michael-john-bobak-all-progress-takes-place-outside-the-comfort-zone/"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due.com/live-fabulously-on-a-budget-yes-its-possible/"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Write down your earliest money memory and decide whether it was a positive, negative, or neutral memory.</a:t>
            </a:r>
          </a:p>
          <a:p>
            <a:r>
              <a:rPr lang="en-US" dirty="0"/>
              <a:t>Anxiety – what happens when I don’t have enough?  Will it all be taken away at some point?  </a:t>
            </a:r>
          </a:p>
          <a:p>
            <a:r>
              <a:rPr lang="en-US" dirty="0"/>
              <a:t>Stress – having too little; not knowing how to handle the money you do have</a:t>
            </a:r>
          </a:p>
          <a:p>
            <a:r>
              <a:rPr lang="en-US" dirty="0"/>
              <a:t>Greed – when wanting money becomes an all-encompassing feeling; when it gets in the way of morals and ethics</a:t>
            </a:r>
          </a:p>
          <a:p>
            <a:r>
              <a:rPr lang="en-US" dirty="0"/>
              <a:t>Pride – when you’ve managed to accumulate some wealth (a raise, more than enough in your bank accounts); proud of your accomplishments</a:t>
            </a:r>
          </a:p>
          <a:p>
            <a:r>
              <a:rPr lang="en-US" dirty="0"/>
              <a:t>Happiness – regardless of how little or how much money you have, in general it makes you happy – often because it’s used to do things in life that you enjoy</a:t>
            </a:r>
          </a:p>
          <a:p>
            <a:r>
              <a:rPr lang="en-US" dirty="0"/>
              <a:t>Envy – when you think or feel that others have a better financial situation than you do, comparing or assuming</a:t>
            </a:r>
          </a:p>
          <a:p>
            <a:r>
              <a:rPr lang="en-US" dirty="0"/>
              <a:t>Guilt – thinking about handling it better in the past, where you “could have been”  OR  you have a lot and feel guilty that others don’t, feeling like you shouldn’t spend money on yourself</a:t>
            </a:r>
          </a:p>
          <a:p>
            <a:r>
              <a:rPr lang="en-US" dirty="0"/>
              <a:t>Fear – how money may impact your life, not knowing how to behave around money, bury your head in the sand when it comes to finances in general</a:t>
            </a:r>
          </a:p>
          <a:p>
            <a:r>
              <a:rPr lang="en-US" dirty="0"/>
              <a:t>Love – money equals love, it evokes a feeling of being loved</a:t>
            </a:r>
          </a:p>
        </p:txBody>
      </p:sp>
      <p:sp>
        <p:nvSpPr>
          <p:cNvPr id="4" name="Slide Number Placeholder 3"/>
          <p:cNvSpPr>
            <a:spLocks noGrp="1"/>
          </p:cNvSpPr>
          <p:nvPr>
            <p:ph type="sldNum" sz="quarter" idx="5"/>
          </p:nvPr>
        </p:nvSpPr>
        <p:spPr/>
        <p:txBody>
          <a:bodyPr/>
          <a:lstStyle/>
          <a:p>
            <a:fld id="{B6F7190F-2482-4438-80DC-FCFE53FF227C}" type="slidenum">
              <a:rPr lang="en-US" smtClean="0"/>
              <a:t>3</a:t>
            </a:fld>
            <a:endParaRPr lang="en-US"/>
          </a:p>
        </p:txBody>
      </p:sp>
    </p:spTree>
    <p:extLst>
      <p:ext uri="{BB962C8B-B14F-4D97-AF65-F5344CB8AC3E}">
        <p14:creationId xmlns:p14="http://schemas.microsoft.com/office/powerpoint/2010/main" val="1142852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Avoiding Self-Improvement</a:t>
            </a:r>
          </a:p>
          <a:p>
            <a:pPr marL="171450" indent="-171450">
              <a:buFont typeface="Arial" panose="020B0604020202020204" pitchFamily="34" charset="0"/>
              <a:buChar char="•"/>
            </a:pPr>
            <a:r>
              <a:rPr lang="en-US" b="0" i="0" dirty="0">
                <a:solidFill>
                  <a:srgbClr val="3C3F44"/>
                </a:solidFill>
                <a:effectLst/>
                <a:latin typeface="-apple-system"/>
              </a:rPr>
              <a:t>Believing that they already know enough or that what they don’t know limits them. By failing to </a:t>
            </a:r>
            <a:r>
              <a:rPr lang="en-US" b="0" i="0" u="sng" dirty="0">
                <a:solidFill>
                  <a:srgbClr val="228B22"/>
                </a:solidFill>
                <a:effectLst/>
                <a:latin typeface="-apple-system"/>
                <a:hlinkClick r:id="rId3"/>
              </a:rPr>
              <a:t>invest in learning</a:t>
            </a:r>
            <a:r>
              <a:rPr lang="en-US" b="0" i="0" dirty="0">
                <a:solidFill>
                  <a:srgbClr val="3C3F44"/>
                </a:solidFill>
                <a:effectLst/>
                <a:latin typeface="-apple-system"/>
              </a:rPr>
              <a:t> and growth, they remain stagnant.</a:t>
            </a:r>
          </a:p>
          <a:p>
            <a:pPr marL="171450" indent="-171450">
              <a:buFont typeface="Arial" panose="020B0604020202020204" pitchFamily="34" charset="0"/>
              <a:buChar char="•"/>
            </a:pPr>
            <a:r>
              <a:rPr lang="en-US" b="0" i="0" dirty="0">
                <a:solidFill>
                  <a:srgbClr val="3C3F44"/>
                </a:solidFill>
                <a:effectLst/>
                <a:latin typeface="-apple-system"/>
              </a:rPr>
              <a:t>You must learn and improve continuously. Successful people know that investing in themselves pays the best dividends, whether through education, skill development, or mentorship.</a:t>
            </a:r>
          </a:p>
          <a:p>
            <a:pPr marL="171450" indent="-171450">
              <a:buFont typeface="Arial" panose="020B0604020202020204" pitchFamily="34" charset="0"/>
              <a:buChar char="•"/>
            </a:pPr>
            <a:endParaRPr lang="en-US" b="0" i="0" dirty="0">
              <a:solidFill>
                <a:srgbClr val="3C3F44"/>
              </a:solidFill>
              <a:effectLst/>
              <a:latin typeface="-apple-system"/>
            </a:endParaRPr>
          </a:p>
          <a:p>
            <a:pPr marL="0" indent="0">
              <a:buFont typeface="Arial" panose="020B0604020202020204" pitchFamily="34" charset="0"/>
              <a:buNone/>
            </a:pPr>
            <a:r>
              <a:rPr lang="en-US" b="0" i="0" dirty="0">
                <a:solidFill>
                  <a:srgbClr val="3C3F44"/>
                </a:solidFill>
                <a:effectLst/>
                <a:latin typeface="-apple-system"/>
              </a:rPr>
              <a:t>Fear of Failure</a:t>
            </a:r>
          </a:p>
          <a:p>
            <a:pPr marL="171450" indent="-171450">
              <a:buFont typeface="Arial" panose="020B0604020202020204" pitchFamily="34" charset="0"/>
              <a:buChar char="•"/>
            </a:pPr>
            <a:r>
              <a:rPr lang="en-US" b="0" i="0" dirty="0">
                <a:solidFill>
                  <a:srgbClr val="3C3F44"/>
                </a:solidFill>
                <a:effectLst/>
                <a:latin typeface="-apple-system"/>
              </a:rPr>
              <a:t>It is common for people with a poor mindset to be paralyzed by fear of failure. Due to their </a:t>
            </a:r>
            <a:r>
              <a:rPr lang="en-US" b="0" i="0" u="sng" dirty="0">
                <a:solidFill>
                  <a:srgbClr val="228B22"/>
                </a:solidFill>
                <a:effectLst/>
                <a:latin typeface="-apple-system"/>
                <a:hlinkClick r:id="rId4"/>
              </a:rPr>
              <a:t>fear of failure</a:t>
            </a:r>
            <a:r>
              <a:rPr lang="en-US" b="0" i="0" dirty="0">
                <a:solidFill>
                  <a:srgbClr val="3C3F44"/>
                </a:solidFill>
                <a:effectLst/>
                <a:latin typeface="-apple-system"/>
              </a:rPr>
              <a:t>, they avoid taking risks or exploring new opportunities. As a result, innovation and growth are stifled.</a:t>
            </a:r>
          </a:p>
          <a:p>
            <a:pPr marL="171450" indent="-171450">
              <a:buFont typeface="Arial" panose="020B0604020202020204" pitchFamily="34" charset="0"/>
              <a:buChar char="•"/>
            </a:pPr>
            <a:r>
              <a:rPr lang="en-US" b="0" i="0" dirty="0">
                <a:solidFill>
                  <a:srgbClr val="3C3F44"/>
                </a:solidFill>
                <a:effectLst/>
                <a:latin typeface="-apple-system"/>
              </a:rPr>
              <a:t>Embrace failure as part of the journey.  A person with this mindset understands that failure is a stepping stone to success. In other words, mistakes are viewed as lessons rather than defeats.</a:t>
            </a:r>
          </a:p>
        </p:txBody>
      </p:sp>
      <p:sp>
        <p:nvSpPr>
          <p:cNvPr id="4" name="Slide Number Placeholder 3"/>
          <p:cNvSpPr>
            <a:spLocks noGrp="1"/>
          </p:cNvSpPr>
          <p:nvPr>
            <p:ph type="sldNum" sz="quarter" idx="5"/>
          </p:nvPr>
        </p:nvSpPr>
        <p:spPr/>
        <p:txBody>
          <a:bodyPr/>
          <a:lstStyle/>
          <a:p>
            <a:fld id="{B6F7190F-2482-4438-80DC-FCFE53FF227C}" type="slidenum">
              <a:rPr lang="en-US" smtClean="0"/>
              <a:t>12</a:t>
            </a:fld>
            <a:endParaRPr lang="en-US"/>
          </a:p>
        </p:txBody>
      </p:sp>
    </p:spTree>
    <p:extLst>
      <p:ext uri="{BB962C8B-B14F-4D97-AF65-F5344CB8AC3E}">
        <p14:creationId xmlns:p14="http://schemas.microsoft.com/office/powerpoint/2010/main" val="2953622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i="0" dirty="0">
                <a:solidFill>
                  <a:srgbClr val="3C3F44"/>
                </a:solidFill>
                <a:effectLst/>
                <a:latin typeface="-apple-system"/>
              </a:rPr>
              <a:t>Remember, you did not get here overnight.  Our money script or money mindset has been developing from the time we were children.  You do have a CHOICE to change the way you think, feel, and act toward money. When small changes are made in behavior, big changes are achieved.</a:t>
            </a:r>
          </a:p>
          <a:p>
            <a:pPr marL="0" indent="0">
              <a:buFont typeface="Arial" panose="020B0604020202020204" pitchFamily="34" charset="0"/>
              <a:buNone/>
            </a:pPr>
            <a:endParaRPr lang="en-US" b="0" i="0" dirty="0">
              <a:solidFill>
                <a:srgbClr val="3C3F44"/>
              </a:solidFill>
              <a:effectLst/>
              <a:latin typeface="-apple-system"/>
            </a:endParaRPr>
          </a:p>
          <a:p>
            <a:pPr marL="0" indent="0">
              <a:buFont typeface="Arial" panose="020B0604020202020204" pitchFamily="34" charset="0"/>
              <a:buNone/>
            </a:pPr>
            <a:r>
              <a:rPr lang="en-US" b="0" i="0" dirty="0">
                <a:solidFill>
                  <a:srgbClr val="3C3F44"/>
                </a:solidFill>
                <a:effectLst/>
                <a:latin typeface="-apple-system"/>
              </a:rPr>
              <a:t>HOMEWORK</a:t>
            </a:r>
          </a:p>
          <a:p>
            <a:pPr marL="228600" indent="-228600">
              <a:buFont typeface="Arial" panose="020B0604020202020204" pitchFamily="34" charset="0"/>
              <a:buAutoNum type="arabicPeriod"/>
            </a:pPr>
            <a:r>
              <a:rPr lang="en-US" b="0" i="0" dirty="0">
                <a:solidFill>
                  <a:srgbClr val="3C3F44"/>
                </a:solidFill>
                <a:effectLst/>
                <a:latin typeface="-apple-system"/>
              </a:rPr>
              <a:t>My Relationship with Money </a:t>
            </a:r>
            <a:r>
              <a:rPr lang="en-US" b="0" i="0" dirty="0" err="1">
                <a:solidFill>
                  <a:srgbClr val="3C3F44"/>
                </a:solidFill>
                <a:effectLst/>
                <a:latin typeface="-apple-system"/>
              </a:rPr>
              <a:t>wksht</a:t>
            </a:r>
            <a:r>
              <a:rPr lang="en-US" b="0" i="0" dirty="0">
                <a:solidFill>
                  <a:srgbClr val="3C3F44"/>
                </a:solidFill>
                <a:effectLst/>
                <a:latin typeface="-apple-system"/>
              </a:rPr>
              <a:t>. </a:t>
            </a:r>
          </a:p>
          <a:p>
            <a:pPr marL="228600" indent="-228600">
              <a:buFont typeface="Arial" panose="020B0604020202020204" pitchFamily="34" charset="0"/>
              <a:buAutoNum type="arabicPeriod"/>
            </a:pPr>
            <a:r>
              <a:rPr lang="en-US" b="0" i="0" dirty="0">
                <a:solidFill>
                  <a:srgbClr val="3C3F44"/>
                </a:solidFill>
                <a:effectLst/>
                <a:latin typeface="-apple-system"/>
              </a:rPr>
              <a:t>Money Beliefs </a:t>
            </a:r>
            <a:r>
              <a:rPr lang="en-US" b="0" i="0" dirty="0" err="1">
                <a:solidFill>
                  <a:srgbClr val="3C3F44"/>
                </a:solidFill>
                <a:effectLst/>
                <a:latin typeface="-apple-system"/>
              </a:rPr>
              <a:t>wksht</a:t>
            </a:r>
            <a:r>
              <a:rPr lang="en-US" b="0" i="0" dirty="0">
                <a:solidFill>
                  <a:srgbClr val="3C3F44"/>
                </a:solidFill>
                <a:effectLst/>
                <a:latin typeface="-apple-system"/>
              </a:rPr>
              <a:t>.</a:t>
            </a:r>
          </a:p>
        </p:txBody>
      </p:sp>
      <p:sp>
        <p:nvSpPr>
          <p:cNvPr id="4" name="Slide Number Placeholder 3"/>
          <p:cNvSpPr>
            <a:spLocks noGrp="1"/>
          </p:cNvSpPr>
          <p:nvPr>
            <p:ph type="sldNum" sz="quarter" idx="5"/>
          </p:nvPr>
        </p:nvSpPr>
        <p:spPr/>
        <p:txBody>
          <a:bodyPr/>
          <a:lstStyle/>
          <a:p>
            <a:fld id="{B6F7190F-2482-4438-80DC-FCFE53FF227C}" type="slidenum">
              <a:rPr lang="en-US" smtClean="0"/>
              <a:t>13</a:t>
            </a:fld>
            <a:endParaRPr lang="en-US"/>
          </a:p>
        </p:txBody>
      </p:sp>
    </p:spTree>
    <p:extLst>
      <p:ext uri="{BB962C8B-B14F-4D97-AF65-F5344CB8AC3E}">
        <p14:creationId xmlns:p14="http://schemas.microsoft.com/office/powerpoint/2010/main" val="1007609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you encouraged to save any or it?  Or did you spend it all?  Don’t beat yourself up, our thoughts about money are influenced by those around us. According to Cambridge researchers, people have developed fundamental concepts related to financial behaviors by the time they are </a:t>
            </a:r>
            <a:r>
              <a:rPr lang="en-US" b="1" dirty="0"/>
              <a:t>7 years old</a:t>
            </a:r>
            <a:r>
              <a:rPr lang="en-US" sz="800" dirty="0"/>
              <a:t>. (Habit Formation and Learning in Young Children: Dr. David </a:t>
            </a:r>
            <a:r>
              <a:rPr lang="en-US" sz="800" dirty="0" err="1"/>
              <a:t>Whitebread</a:t>
            </a:r>
            <a:r>
              <a:rPr lang="en-US" sz="800" dirty="0"/>
              <a:t> and Dr. Sue Bingham, University of Cambridge) </a:t>
            </a:r>
          </a:p>
        </p:txBody>
      </p:sp>
      <p:sp>
        <p:nvSpPr>
          <p:cNvPr id="4" name="Slide Number Placeholder 3"/>
          <p:cNvSpPr>
            <a:spLocks noGrp="1"/>
          </p:cNvSpPr>
          <p:nvPr>
            <p:ph type="sldNum" sz="quarter" idx="5"/>
          </p:nvPr>
        </p:nvSpPr>
        <p:spPr/>
        <p:txBody>
          <a:bodyPr/>
          <a:lstStyle/>
          <a:p>
            <a:fld id="{B6F7190F-2482-4438-80DC-FCFE53FF227C}" type="slidenum">
              <a:rPr lang="en-US" smtClean="0"/>
              <a:t>4</a:t>
            </a:fld>
            <a:endParaRPr lang="en-US"/>
          </a:p>
        </p:txBody>
      </p:sp>
    </p:spTree>
    <p:extLst>
      <p:ext uri="{BB962C8B-B14F-4D97-AF65-F5344CB8AC3E}">
        <p14:creationId xmlns:p14="http://schemas.microsoft.com/office/powerpoint/2010/main" val="32624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Financial psychologists Bradley </a:t>
            </a:r>
            <a:r>
              <a:rPr lang="en-US" sz="800" dirty="0" err="1"/>
              <a:t>Klontz</a:t>
            </a:r>
            <a:r>
              <a:rPr lang="en-US" sz="800" dirty="0"/>
              <a:t> and Ted </a:t>
            </a:r>
            <a:r>
              <a:rPr lang="en-US" sz="800" dirty="0" err="1"/>
              <a:t>Klontz</a:t>
            </a:r>
            <a:r>
              <a:rPr lang="en-US" sz="800" dirty="0"/>
              <a:t> refer to the term “money script” to describe our core beliefs about money.  We start learning this “money script” as children from influences around us:  parents, family, culture, society, etc. </a:t>
            </a:r>
          </a:p>
          <a:p>
            <a:endParaRPr lang="en-US" sz="800" dirty="0"/>
          </a:p>
          <a:p>
            <a:r>
              <a:rPr lang="en-US" sz="800" dirty="0"/>
              <a:t>It’s like an internal guideline or rulebook about how you view and handle money, and it can shape your financial decisions without you even realizing it… and we rarely talk about it. </a:t>
            </a:r>
          </a:p>
          <a:p>
            <a:endParaRPr lang="en-US" sz="800" dirty="0"/>
          </a:p>
          <a:p>
            <a:r>
              <a:rPr lang="en-US" sz="800" dirty="0"/>
              <a:t>How do you feel when you think about talking about money?  Or how have money conversations gone for you?  </a:t>
            </a:r>
          </a:p>
          <a:p>
            <a:pPr marL="171450" indent="-171450">
              <a:buFont typeface="Arial" panose="020B0604020202020204" pitchFamily="34" charset="0"/>
              <a:buChar char="•"/>
            </a:pPr>
            <a:endParaRPr lang="en-US" sz="800" dirty="0"/>
          </a:p>
          <a:p>
            <a:r>
              <a:rPr lang="en-US" sz="800" dirty="0"/>
              <a:t> </a:t>
            </a:r>
          </a:p>
        </p:txBody>
      </p:sp>
      <p:sp>
        <p:nvSpPr>
          <p:cNvPr id="4" name="Slide Number Placeholder 3"/>
          <p:cNvSpPr>
            <a:spLocks noGrp="1"/>
          </p:cNvSpPr>
          <p:nvPr>
            <p:ph type="sldNum" sz="quarter" idx="5"/>
          </p:nvPr>
        </p:nvSpPr>
        <p:spPr/>
        <p:txBody>
          <a:bodyPr/>
          <a:lstStyle/>
          <a:p>
            <a:fld id="{B6F7190F-2482-4438-80DC-FCFE53FF227C}" type="slidenum">
              <a:rPr lang="en-US" smtClean="0"/>
              <a:t>5</a:t>
            </a:fld>
            <a:endParaRPr lang="en-US"/>
          </a:p>
        </p:txBody>
      </p:sp>
    </p:spTree>
    <p:extLst>
      <p:ext uri="{BB962C8B-B14F-4D97-AF65-F5344CB8AC3E}">
        <p14:creationId xmlns:p14="http://schemas.microsoft.com/office/powerpoint/2010/main" val="2238950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*Capital Group Wisdom of Experience survey 2018</a:t>
            </a:r>
          </a:p>
          <a:p>
            <a:r>
              <a:rPr lang="en-US" dirty="0"/>
              <a:t>We would literally talk about almost anything besides money!</a:t>
            </a:r>
          </a:p>
          <a:p>
            <a:pPr algn="l"/>
            <a:endParaRPr lang="en-US" b="0" i="0" dirty="0">
              <a:solidFill>
                <a:srgbClr val="121212"/>
              </a:solidFill>
              <a:effectLst/>
              <a:latin typeface="Inter"/>
            </a:endParaRPr>
          </a:p>
          <a:p>
            <a:pPr algn="l"/>
            <a:r>
              <a:rPr lang="en-US" b="0" i="0" dirty="0">
                <a:solidFill>
                  <a:srgbClr val="121212"/>
                </a:solidFill>
                <a:effectLst/>
                <a:latin typeface="Inter"/>
              </a:rPr>
              <a:t>Even if you’re not headed for divorce</a:t>
            </a:r>
          </a:p>
          <a:p>
            <a:pPr algn="l"/>
            <a:r>
              <a:rPr lang="en-US" b="0" i="0" dirty="0">
                <a:solidFill>
                  <a:srgbClr val="121212"/>
                </a:solidFill>
                <a:effectLst/>
                <a:latin typeface="Inter"/>
              </a:rPr>
              <a:t>A 2018 study of couples shows that the partner who takes on all of the responsibility of managing of the financial tasks becomes more proficient at financial management over time. </a:t>
            </a:r>
          </a:p>
          <a:p>
            <a:pPr algn="l"/>
            <a:r>
              <a:rPr lang="en-US" b="0" i="0" dirty="0">
                <a:solidFill>
                  <a:srgbClr val="121212"/>
                </a:solidFill>
                <a:effectLst/>
                <a:latin typeface="Inter"/>
              </a:rPr>
              <a:t>But the other person who has given up all of their financial responsibilities, their financial management capabilities decline over time. – Wendy De La Rosa</a:t>
            </a:r>
          </a:p>
          <a:p>
            <a:pPr algn="l"/>
            <a:endParaRPr lang="en-US" b="0" i="0" dirty="0">
              <a:solidFill>
                <a:srgbClr val="121212"/>
              </a:solidFill>
              <a:effectLst/>
              <a:latin typeface="Inter"/>
            </a:endParaRPr>
          </a:p>
          <a:p>
            <a:pPr algn="l"/>
            <a:r>
              <a:rPr lang="en-US" b="0" i="0" dirty="0">
                <a:solidFill>
                  <a:srgbClr val="121212"/>
                </a:solidFill>
                <a:effectLst/>
                <a:latin typeface="Inter"/>
              </a:rPr>
              <a:t>Not talking about money has consequences</a:t>
            </a:r>
          </a:p>
          <a:p>
            <a:endParaRPr lang="en-US" dirty="0"/>
          </a:p>
        </p:txBody>
      </p:sp>
      <p:sp>
        <p:nvSpPr>
          <p:cNvPr id="4" name="Slide Number Placeholder 3"/>
          <p:cNvSpPr>
            <a:spLocks noGrp="1"/>
          </p:cNvSpPr>
          <p:nvPr>
            <p:ph type="sldNum" sz="quarter" idx="5"/>
          </p:nvPr>
        </p:nvSpPr>
        <p:spPr/>
        <p:txBody>
          <a:bodyPr/>
          <a:lstStyle/>
          <a:p>
            <a:fld id="{B6F7190F-2482-4438-80DC-FCFE53FF227C}" type="slidenum">
              <a:rPr lang="en-US" smtClean="0"/>
              <a:t>6</a:t>
            </a:fld>
            <a:endParaRPr lang="en-US"/>
          </a:p>
        </p:txBody>
      </p:sp>
    </p:spTree>
    <p:extLst>
      <p:ext uri="{BB962C8B-B14F-4D97-AF65-F5344CB8AC3E}">
        <p14:creationId xmlns:p14="http://schemas.microsoft.com/office/powerpoint/2010/main" val="832895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we told not to talk about?  Politics, Religion, Money</a:t>
            </a:r>
          </a:p>
          <a:p>
            <a:endParaRPr lang="en-US" dirty="0"/>
          </a:p>
          <a:p>
            <a:r>
              <a:rPr lang="en-US" dirty="0"/>
              <a:t>We naturally form groups with others who have similar net worth; it allows people to relax and worry less about being judged.</a:t>
            </a:r>
          </a:p>
          <a:p>
            <a:endParaRPr lang="en-US" dirty="0"/>
          </a:p>
          <a:p>
            <a:r>
              <a:rPr lang="en-US" dirty="0"/>
              <a:t>Financial Shame:  this is mindset we internalize and see it as a fundamental trait of who we are, “I’ve made financial mistakes therefore I’m someone who is not good with money.”</a:t>
            </a:r>
          </a:p>
          <a:p>
            <a:endParaRPr lang="en-US" dirty="0"/>
          </a:p>
          <a:p>
            <a:r>
              <a:rPr lang="en-US" dirty="0"/>
              <a:t>When you believe this is who you are, you turn your financial shame inward and don’t talk about it.  You don’t ask for help.  “Who is going to help me if this is something fundamentally wrong with me?” vs. “I’ve just made a mistake, this is not who I am.”</a:t>
            </a:r>
          </a:p>
          <a:p>
            <a:endParaRPr lang="en-US" dirty="0"/>
          </a:p>
          <a:p>
            <a:endParaRPr lang="en-US" dirty="0"/>
          </a:p>
        </p:txBody>
      </p:sp>
      <p:sp>
        <p:nvSpPr>
          <p:cNvPr id="4" name="Slide Number Placeholder 3"/>
          <p:cNvSpPr>
            <a:spLocks noGrp="1"/>
          </p:cNvSpPr>
          <p:nvPr>
            <p:ph type="sldNum" sz="quarter" idx="5"/>
          </p:nvPr>
        </p:nvSpPr>
        <p:spPr/>
        <p:txBody>
          <a:bodyPr/>
          <a:lstStyle/>
          <a:p>
            <a:fld id="{B6F7190F-2482-4438-80DC-FCFE53FF227C}" type="slidenum">
              <a:rPr lang="en-US" smtClean="0"/>
              <a:t>7</a:t>
            </a:fld>
            <a:endParaRPr lang="en-US"/>
          </a:p>
        </p:txBody>
      </p:sp>
    </p:spTree>
    <p:extLst>
      <p:ext uri="{BB962C8B-B14F-4D97-AF65-F5344CB8AC3E}">
        <p14:creationId xmlns:p14="http://schemas.microsoft.com/office/powerpoint/2010/main" val="573129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talk about money because if you don’t start talking about it you are going to leave a financial mess behind.  You and your money are one.  If your money is a financial chaotic mess, it’s because you are a financial chaotic mess because your money can’t do anything without you.  </a:t>
            </a:r>
          </a:p>
          <a:p>
            <a:endParaRPr lang="en-US" dirty="0"/>
          </a:p>
          <a:p>
            <a:r>
              <a:rPr lang="en-US" dirty="0"/>
              <a:t>Goal:  Make sure that you have the power over the money that you make, that you know what to do when it comes to every aspect of personal finance and that you have control over your thoughts, your feelings, and your actions.  </a:t>
            </a:r>
          </a:p>
        </p:txBody>
      </p:sp>
      <p:sp>
        <p:nvSpPr>
          <p:cNvPr id="4" name="Slide Number Placeholder 3"/>
          <p:cNvSpPr>
            <a:spLocks noGrp="1"/>
          </p:cNvSpPr>
          <p:nvPr>
            <p:ph type="sldNum" sz="quarter" idx="5"/>
          </p:nvPr>
        </p:nvSpPr>
        <p:spPr/>
        <p:txBody>
          <a:bodyPr/>
          <a:lstStyle/>
          <a:p>
            <a:fld id="{B6F7190F-2482-4438-80DC-FCFE53FF227C}" type="slidenum">
              <a:rPr lang="en-US" smtClean="0"/>
              <a:t>8</a:t>
            </a:fld>
            <a:endParaRPr lang="en-US"/>
          </a:p>
        </p:txBody>
      </p:sp>
    </p:spTree>
    <p:extLst>
      <p:ext uri="{BB962C8B-B14F-4D97-AF65-F5344CB8AC3E}">
        <p14:creationId xmlns:p14="http://schemas.microsoft.com/office/powerpoint/2010/main" val="909740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Complaining:  </a:t>
            </a:r>
          </a:p>
          <a:p>
            <a:pPr marL="171450" indent="-171450">
              <a:buFont typeface="Arial" panose="020B0604020202020204" pitchFamily="34" charset="0"/>
              <a:buChar char="•"/>
            </a:pPr>
            <a:r>
              <a:rPr lang="en-US" b="0" i="0" dirty="0">
                <a:solidFill>
                  <a:srgbClr val="3C3F44"/>
                </a:solidFill>
                <a:effectLst/>
                <a:latin typeface="-apple-system"/>
              </a:rPr>
              <a:t>When people have a </a:t>
            </a:r>
            <a:r>
              <a:rPr lang="en-US" b="0" i="0" u="sng" dirty="0">
                <a:solidFill>
                  <a:srgbClr val="228B22"/>
                </a:solidFill>
                <a:effectLst/>
                <a:latin typeface="-apple-system"/>
                <a:hlinkClick r:id="rId3"/>
              </a:rPr>
              <a:t>poor mindset</a:t>
            </a:r>
            <a:r>
              <a:rPr lang="en-US" b="0" i="0" dirty="0">
                <a:solidFill>
                  <a:srgbClr val="3C3F44"/>
                </a:solidFill>
                <a:effectLst/>
                <a:latin typeface="-apple-system"/>
              </a:rPr>
              <a:t>, they complain about their circumstances without doing anything to improve them. Rather than seeing problems as challenges to overcome, they see them as roadblocks. Complaining is easy; finding a solution is hard. However, by complaining, you give up your power to change.</a:t>
            </a:r>
          </a:p>
          <a:p>
            <a:pPr marL="171450" indent="-171450">
              <a:buFont typeface="Arial" panose="020B0604020202020204" pitchFamily="34" charset="0"/>
              <a:buChar char="•"/>
            </a:pPr>
            <a:r>
              <a:rPr lang="en-US" b="0" i="0" dirty="0">
                <a:solidFill>
                  <a:srgbClr val="3C3F44"/>
                </a:solidFill>
                <a:effectLst/>
                <a:latin typeface="-apple-system"/>
              </a:rPr>
              <a:t>The first step is acknowledging the problem, and the second is taking action. Problem-solving is a critical habit for success. People with a growth mindset are proactive, seek solutions, and take responsibility for their actions. </a:t>
            </a:r>
          </a:p>
          <a:p>
            <a:pPr marL="171450" indent="-171450">
              <a:buFont typeface="Arial" panose="020B0604020202020204" pitchFamily="34" charset="0"/>
              <a:buChar char="•"/>
            </a:pPr>
            <a:endParaRPr lang="en-US" b="0" i="0" dirty="0">
              <a:solidFill>
                <a:srgbClr val="3C3F44"/>
              </a:solidFill>
              <a:effectLst/>
              <a:latin typeface="-apple-system"/>
            </a:endParaRPr>
          </a:p>
          <a:p>
            <a:pPr marL="0" indent="0">
              <a:buFont typeface="Arial" panose="020B0604020202020204" pitchFamily="34" charset="0"/>
              <a:buNone/>
            </a:pPr>
            <a:r>
              <a:rPr lang="en-US" b="0" i="0" dirty="0">
                <a:solidFill>
                  <a:srgbClr val="3C3F44"/>
                </a:solidFill>
                <a:effectLst/>
                <a:latin typeface="-apple-system"/>
              </a:rPr>
              <a:t>Waiting:</a:t>
            </a:r>
          </a:p>
          <a:p>
            <a:pPr marL="171450" indent="-171450">
              <a:buFont typeface="Arial" panose="020B0604020202020204" pitchFamily="34" charset="0"/>
              <a:buChar char="•"/>
            </a:pPr>
            <a:r>
              <a:rPr lang="en-US" b="0" i="0" dirty="0">
                <a:solidFill>
                  <a:srgbClr val="3C3F44"/>
                </a:solidFill>
                <a:effectLst/>
                <a:latin typeface="-apple-system"/>
              </a:rPr>
              <a:t>When people have a poor mindset, they delay taking action and taking advantage of opportunities. There is rarely a perfect moment. The longer you wait, the longer you stay where you are.</a:t>
            </a:r>
          </a:p>
          <a:p>
            <a:pPr marL="171450" indent="-171450">
              <a:buFont typeface="Arial" panose="020B0604020202020204" pitchFamily="34" charset="0"/>
              <a:buChar char="•"/>
            </a:pPr>
            <a:r>
              <a:rPr lang="en-US" b="0" i="0" dirty="0">
                <a:solidFill>
                  <a:srgbClr val="3C3F44"/>
                </a:solidFill>
                <a:effectLst/>
                <a:latin typeface="-apple-system"/>
              </a:rPr>
              <a:t>Despite the uncertainty, they take action, trusting that they will learn along the way. As a result, they understand that getting started is often more important than getting everything perfect right away.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B6F7190F-2482-4438-80DC-FCFE53FF227C}" type="slidenum">
              <a:rPr lang="en-US" smtClean="0"/>
              <a:t>9</a:t>
            </a:fld>
            <a:endParaRPr lang="en-US"/>
          </a:p>
        </p:txBody>
      </p:sp>
    </p:spTree>
    <p:extLst>
      <p:ext uri="{BB962C8B-B14F-4D97-AF65-F5344CB8AC3E}">
        <p14:creationId xmlns:p14="http://schemas.microsoft.com/office/powerpoint/2010/main" val="55440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a:t>Comfort Zones</a:t>
            </a:r>
          </a:p>
          <a:p>
            <a:pPr marL="171450" indent="-171450">
              <a:buFont typeface="Arial" panose="020B0604020202020204" pitchFamily="34" charset="0"/>
              <a:buChar char="•"/>
            </a:pPr>
            <a:r>
              <a:rPr lang="en-US" b="0" i="0" dirty="0">
                <a:solidFill>
                  <a:srgbClr val="3C3F44"/>
                </a:solidFill>
                <a:effectLst/>
                <a:latin typeface="-apple-system"/>
              </a:rPr>
              <a:t>Remaining in your comfort zone is a surefire way to maintain a poor mindset. It prevents you from taking risks or challenging yourself to grow, resulting in you choosing safety over progress, regardless of the consequences.</a:t>
            </a:r>
          </a:p>
          <a:p>
            <a:pPr marL="171450" indent="-171450">
              <a:buFont typeface="Arial" panose="020B0604020202020204" pitchFamily="34" charset="0"/>
              <a:buChar char="•"/>
            </a:pPr>
            <a:r>
              <a:rPr lang="en-US" b="0" i="0" dirty="0">
                <a:solidFill>
                  <a:srgbClr val="3C3F44"/>
                </a:solidFill>
                <a:effectLst/>
                <a:latin typeface="-apple-system"/>
              </a:rPr>
              <a:t>The most successful people know that growth happens when they </a:t>
            </a:r>
            <a:r>
              <a:rPr lang="en-US" b="0" i="0" u="none" dirty="0">
                <a:solidFill>
                  <a:srgbClr val="228B22"/>
                </a:solidFill>
                <a:effectLst/>
                <a:latin typeface="-apple-system"/>
                <a:hlinkClick r:id="rId3"/>
              </a:rPr>
              <a:t>step outside their comfort zone</a:t>
            </a:r>
            <a:r>
              <a:rPr lang="en-US" b="0" i="0" dirty="0">
                <a:solidFill>
                  <a:srgbClr val="3C3F44"/>
                </a:solidFill>
                <a:effectLst/>
                <a:latin typeface="-apple-system"/>
              </a:rPr>
              <a:t>. As a result, they take calculated risks, knowing that failure is often a part of the process.   </a:t>
            </a:r>
          </a:p>
          <a:p>
            <a:pPr marL="171450" indent="-171450">
              <a:buFont typeface="Arial" panose="020B0604020202020204" pitchFamily="34" charset="0"/>
              <a:buChar char="•"/>
            </a:pPr>
            <a:endParaRPr lang="en-US" b="0" i="0" dirty="0">
              <a:solidFill>
                <a:srgbClr val="3C3F44"/>
              </a:solidFill>
              <a:effectLst/>
              <a:latin typeface="-apple-system"/>
            </a:endParaRPr>
          </a:p>
          <a:p>
            <a:pPr marL="0" indent="0">
              <a:buFont typeface="Arial" panose="020B0604020202020204" pitchFamily="34" charset="0"/>
              <a:buNone/>
            </a:pPr>
            <a:r>
              <a:rPr lang="en-US" b="0" i="0" dirty="0">
                <a:solidFill>
                  <a:srgbClr val="3C3F44"/>
                </a:solidFill>
                <a:effectLst/>
                <a:latin typeface="-apple-system"/>
              </a:rPr>
              <a:t>Focusing on Problems, Not Solutions</a:t>
            </a:r>
          </a:p>
          <a:p>
            <a:pPr marL="171450" indent="-171450">
              <a:buFont typeface="Arial" panose="020B0604020202020204" pitchFamily="34" charset="0"/>
              <a:buChar char="•"/>
            </a:pPr>
            <a:r>
              <a:rPr lang="en-US" b="0" i="0" dirty="0">
                <a:solidFill>
                  <a:srgbClr val="3C3F44"/>
                </a:solidFill>
                <a:effectLst/>
                <a:latin typeface="-apple-system"/>
              </a:rPr>
              <a:t>People with a poor mindset tend to focus on the negative rather than the positive. When they focus on obstacles, they tend to overlook creative solutions or ways forward.</a:t>
            </a:r>
          </a:p>
          <a:p>
            <a:pPr marL="171450" indent="-171450">
              <a:buFont typeface="Arial" panose="020B0604020202020204" pitchFamily="34" charset="0"/>
              <a:buChar char="•"/>
            </a:pPr>
            <a:r>
              <a:rPr lang="en-US" b="0" i="0" dirty="0">
                <a:solidFill>
                  <a:srgbClr val="3C3F44"/>
                </a:solidFill>
                <a:effectLst/>
                <a:latin typeface="-apple-system"/>
              </a:rPr>
              <a:t>Focus on solutions. When faced with problems, people seek solutions that will move them forward. Rather than focusing on limitations, this habit promotes resilience and innovation. When they encounter obstacles in reaching their financial goals, for example, they </a:t>
            </a:r>
            <a:r>
              <a:rPr lang="en-US" b="0" i="0" u="sng" dirty="0">
                <a:solidFill>
                  <a:srgbClr val="228B22"/>
                </a:solidFill>
                <a:effectLst/>
                <a:latin typeface="-apple-system"/>
                <a:hlinkClick r:id="rId4"/>
              </a:rPr>
              <a:t>create a budget</a:t>
            </a:r>
            <a:r>
              <a:rPr lang="en-US" b="0" i="0" dirty="0">
                <a:solidFill>
                  <a:srgbClr val="3C3F44"/>
                </a:solidFill>
                <a:effectLst/>
                <a:latin typeface="-apple-system"/>
              </a:rPr>
              <a:t>, track their progress, and consult with professionals.</a:t>
            </a:r>
            <a:endParaRPr lang="en-US" dirty="0"/>
          </a:p>
        </p:txBody>
      </p:sp>
      <p:sp>
        <p:nvSpPr>
          <p:cNvPr id="4" name="Slide Number Placeholder 3"/>
          <p:cNvSpPr>
            <a:spLocks noGrp="1"/>
          </p:cNvSpPr>
          <p:nvPr>
            <p:ph type="sldNum" sz="quarter" idx="5"/>
          </p:nvPr>
        </p:nvSpPr>
        <p:spPr/>
        <p:txBody>
          <a:bodyPr/>
          <a:lstStyle/>
          <a:p>
            <a:fld id="{B6F7190F-2482-4438-80DC-FCFE53FF227C}" type="slidenum">
              <a:rPr lang="en-US" smtClean="0"/>
              <a:t>10</a:t>
            </a:fld>
            <a:endParaRPr lang="en-US"/>
          </a:p>
        </p:txBody>
      </p:sp>
    </p:spTree>
    <p:extLst>
      <p:ext uri="{BB962C8B-B14F-4D97-AF65-F5344CB8AC3E}">
        <p14:creationId xmlns:p14="http://schemas.microsoft.com/office/powerpoint/2010/main" val="2594627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Instant Gratification</a:t>
            </a:r>
          </a:p>
          <a:p>
            <a:pPr marL="171450" indent="-171450">
              <a:buFont typeface="Arial" panose="020B0604020202020204" pitchFamily="34" charset="0"/>
              <a:buChar char="•"/>
            </a:pPr>
            <a:r>
              <a:rPr lang="en-US" b="0" i="0" dirty="0">
                <a:solidFill>
                  <a:srgbClr val="3C3F44"/>
                </a:solidFill>
                <a:effectLst/>
                <a:latin typeface="-apple-system"/>
              </a:rPr>
              <a:t>A poor mindset is fueled by instant gratification. It is the habit of prioritizing short-term pleasure over long-term success. Impulsive spending and procrastination will undermine future growth.</a:t>
            </a:r>
          </a:p>
          <a:p>
            <a:pPr marL="171450" indent="-171450">
              <a:buFont typeface="Arial" panose="020B0604020202020204" pitchFamily="34" charset="0"/>
              <a:buChar char="•"/>
            </a:pPr>
            <a:r>
              <a:rPr lang="en-US" b="0" i="0" dirty="0">
                <a:solidFill>
                  <a:srgbClr val="3C3F44"/>
                </a:solidFill>
                <a:effectLst/>
                <a:latin typeface="-apple-system"/>
              </a:rPr>
              <a:t>Success takes a long-term view. By delaying gratification, they reap greater rewards in the future.  They understand the importance of patience and discipline to achieve sustainable success.</a:t>
            </a:r>
          </a:p>
          <a:p>
            <a:pPr marL="171450" indent="-171450">
              <a:buFont typeface="Arial" panose="020B0604020202020204" pitchFamily="34" charset="0"/>
              <a:buChar char="•"/>
            </a:pPr>
            <a:endParaRPr lang="en-US" b="0" i="0" dirty="0">
              <a:solidFill>
                <a:srgbClr val="3C3F44"/>
              </a:solidFill>
              <a:effectLst/>
              <a:latin typeface="-apple-system"/>
            </a:endParaRPr>
          </a:p>
          <a:p>
            <a:pPr marL="0" indent="0">
              <a:buFont typeface="Arial" panose="020B0604020202020204" pitchFamily="34" charset="0"/>
              <a:buNone/>
            </a:pPr>
            <a:r>
              <a:rPr lang="en-US" b="0" i="0" dirty="0">
                <a:solidFill>
                  <a:srgbClr val="3C3F44"/>
                </a:solidFill>
                <a:effectLst/>
                <a:latin typeface="-apple-system"/>
              </a:rPr>
              <a:t>Comparing</a:t>
            </a:r>
          </a:p>
          <a:p>
            <a:pPr marL="171450" indent="-171450">
              <a:buFont typeface="Arial" panose="020B0604020202020204" pitchFamily="34" charset="0"/>
              <a:buChar char="•"/>
            </a:pPr>
            <a:r>
              <a:rPr lang="en-US" b="0" i="0" dirty="0">
                <a:solidFill>
                  <a:srgbClr val="3C3F44"/>
                </a:solidFill>
                <a:effectLst/>
                <a:latin typeface="-apple-system"/>
              </a:rPr>
              <a:t>This can lead to envy, discouragement, and a feeling of inadequacy. Continually comparing yourself to others makes it difficult to recognize and appreciate the progress you’ve made.</a:t>
            </a:r>
          </a:p>
          <a:p>
            <a:pPr marL="171450" indent="-171450">
              <a:buFont typeface="Arial" panose="020B0604020202020204" pitchFamily="34" charset="0"/>
              <a:buChar char="•"/>
            </a:pPr>
            <a:r>
              <a:rPr lang="en-US" b="0" i="0" dirty="0">
                <a:solidFill>
                  <a:srgbClr val="3C3F44"/>
                </a:solidFill>
                <a:effectLst/>
                <a:latin typeface="-apple-system"/>
              </a:rPr>
              <a:t>Focus on your own journey. Understand that success is an individual endeavor, and comparison steals your joy.  </a:t>
            </a:r>
            <a:r>
              <a:rPr lang="en-US" b="0" i="1" dirty="0">
                <a:solidFill>
                  <a:srgbClr val="3C3F44"/>
                </a:solidFill>
                <a:effectLst/>
                <a:latin typeface="-apple-system"/>
              </a:rPr>
              <a:t>You</a:t>
            </a:r>
            <a:r>
              <a:rPr lang="en-US" b="0" i="0" dirty="0">
                <a:solidFill>
                  <a:srgbClr val="3C3F44"/>
                </a:solidFill>
                <a:effectLst/>
                <a:latin typeface="-apple-system"/>
              </a:rPr>
              <a:t> are only hurting yourself when </a:t>
            </a:r>
            <a:r>
              <a:rPr lang="en-US" b="0" i="1" dirty="0">
                <a:solidFill>
                  <a:srgbClr val="3C3F44"/>
                </a:solidFill>
                <a:effectLst/>
                <a:latin typeface="-apple-system"/>
              </a:rPr>
              <a:t>you</a:t>
            </a:r>
            <a:r>
              <a:rPr lang="en-US" b="0" i="0" dirty="0">
                <a:solidFill>
                  <a:srgbClr val="3C3F44"/>
                </a:solidFill>
                <a:effectLst/>
                <a:latin typeface="-apple-system"/>
              </a:rPr>
              <a:t> compare yourself to others. </a:t>
            </a:r>
            <a:endParaRPr lang="en-US" dirty="0"/>
          </a:p>
        </p:txBody>
      </p:sp>
      <p:sp>
        <p:nvSpPr>
          <p:cNvPr id="4" name="Slide Number Placeholder 3"/>
          <p:cNvSpPr>
            <a:spLocks noGrp="1"/>
          </p:cNvSpPr>
          <p:nvPr>
            <p:ph type="sldNum" sz="quarter" idx="5"/>
          </p:nvPr>
        </p:nvSpPr>
        <p:spPr/>
        <p:txBody>
          <a:bodyPr/>
          <a:lstStyle/>
          <a:p>
            <a:fld id="{B6F7190F-2482-4438-80DC-FCFE53FF227C}" type="slidenum">
              <a:rPr lang="en-US" smtClean="0"/>
              <a:t>11</a:t>
            </a:fld>
            <a:endParaRPr lang="en-US"/>
          </a:p>
        </p:txBody>
      </p:sp>
    </p:spTree>
    <p:extLst>
      <p:ext uri="{BB962C8B-B14F-4D97-AF65-F5344CB8AC3E}">
        <p14:creationId xmlns:p14="http://schemas.microsoft.com/office/powerpoint/2010/main" val="3558496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5AE5E2-73D8-4CE6-BA8A-D17B1337991F}"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72169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17979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51176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Clean Slide">
    <p:spTree>
      <p:nvGrpSpPr>
        <p:cNvPr id="1" name=""/>
        <p:cNvGrpSpPr/>
        <p:nvPr/>
      </p:nvGrpSpPr>
      <p:grpSpPr>
        <a:xfrm>
          <a:off x="0" y="0"/>
          <a:ext cx="0" cy="0"/>
          <a:chOff x="0" y="0"/>
          <a:chExt cx="0" cy="0"/>
        </a:xfrm>
      </p:grpSpPr>
      <p:sp>
        <p:nvSpPr>
          <p:cNvPr id="19" name="Slide Number"/>
          <p:cNvSpPr>
            <a:spLocks noGrp="1"/>
          </p:cNvSpPr>
          <p:nvPr>
            <p:ph type="sldNum" sz="quarter" idx="2"/>
          </p:nvPr>
        </p:nvSpPr>
        <p:spPr>
          <a:xfrm>
            <a:off x="11775939" y="184150"/>
            <a:ext cx="311423" cy="323850"/>
          </a:xfrm>
          <a:prstGeom prst="rect">
            <a:avLst/>
          </a:prstGeom>
        </p:spPr>
        <p:txBody>
          <a:bodyPr/>
          <a:lstStyle>
            <a:lvl1pPr>
              <a:defRPr>
                <a:solidFill>
                  <a:srgbClr val="FFFFFF"/>
                </a:solidFill>
              </a:defRPr>
            </a:lvl1pPr>
          </a:lstStyle>
          <a:p>
            <a:fld id="{86CB4B4D-7CA3-9044-876B-883B54F8677D}" type="slidenum">
              <a:t>‹#›</a:t>
            </a:fld>
            <a:endParaRPr/>
          </a:p>
        </p:txBody>
      </p:sp>
    </p:spTree>
    <p:extLst>
      <p:ext uri="{BB962C8B-B14F-4D97-AF65-F5344CB8AC3E}">
        <p14:creationId xmlns:p14="http://schemas.microsoft.com/office/powerpoint/2010/main" val="65546029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4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47FBADE-4600-4E77-A615-C435BB9529CB}" type="datetime1">
              <a:rPr lang="en-US" smtClean="0"/>
              <a:t>2/21/2025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1B0856-4015-48BB-B557-6A13EA640852}" type="slidenum">
              <a:rPr lang="en-US" smtClean="0"/>
              <a:pPr/>
              <a:t>‹#›</a:t>
            </a:fld>
            <a:endParaRPr lang="en-US" dirty="0"/>
          </a:p>
        </p:txBody>
      </p:sp>
      <p:sp>
        <p:nvSpPr>
          <p:cNvPr id="7" name="Picture Placeholder 6"/>
          <p:cNvSpPr>
            <a:spLocks noGrp="1"/>
          </p:cNvSpPr>
          <p:nvPr>
            <p:ph type="pic" sz="quarter" idx="13"/>
          </p:nvPr>
        </p:nvSpPr>
        <p:spPr>
          <a:xfrm>
            <a:off x="0" y="0"/>
            <a:ext cx="6732000" cy="3924000"/>
          </a:xfrm>
          <a:pattFill prst="pct50">
            <a:fgClr>
              <a:schemeClr val="bg1">
                <a:lumMod val="50000"/>
              </a:schemeClr>
            </a:fgClr>
            <a:bgClr>
              <a:schemeClr val="bg1"/>
            </a:bgClr>
          </a:pattFill>
        </p:spPr>
        <p:txBody>
          <a:bodyPr vert="horz" wrap="square" lIns="91440" tIns="45720" rIns="91440" bIns="45720" rtlCol="0">
            <a:noAutofit/>
          </a:bodyPr>
          <a:lstStyle>
            <a:lvl1pPr>
              <a:defRPr lang="en-US" sz="3600">
                <a:solidFill>
                  <a:schemeClr val="bg1"/>
                </a:solidFill>
              </a:defRPr>
            </a:lvl1pPr>
          </a:lstStyle>
          <a:p>
            <a:pPr marR="0" lvl="0" fontAlgn="auto">
              <a:spcAft>
                <a:spcPts val="0"/>
              </a:spcAft>
              <a:buClrTx/>
              <a:buSzTx/>
              <a:tabLst/>
            </a:pPr>
            <a:endParaRPr lang="en-US" dirty="0"/>
          </a:p>
        </p:txBody>
      </p:sp>
    </p:spTree>
    <p:extLst>
      <p:ext uri="{BB962C8B-B14F-4D97-AF65-F5344CB8AC3E}">
        <p14:creationId xmlns:p14="http://schemas.microsoft.com/office/powerpoint/2010/main" val="326096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30335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E5E2-73D8-4CE6-BA8A-D17B1337991F}"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2993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5AE5E2-73D8-4CE6-BA8A-D17B1337991F}"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96540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5AE5E2-73D8-4CE6-BA8A-D17B1337991F}" type="datetimeFigureOut">
              <a:rPr lang="en-US" smtClean="0"/>
              <a:t>2/21/2025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22679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5AE5E2-73D8-4CE6-BA8A-D17B1337991F}" type="datetimeFigureOut">
              <a:rPr lang="en-US" smtClean="0"/>
              <a:t>2/21/2025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56271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AE5E2-73D8-4CE6-BA8A-D17B1337991F}" type="datetimeFigureOut">
              <a:rPr lang="en-US" smtClean="0"/>
              <a:t>2/21/2025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18045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5AE5E2-73D8-4CE6-BA8A-D17B1337991F}"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42931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5AE5E2-73D8-4CE6-BA8A-D17B1337991F}"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95763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AE5E2-73D8-4CE6-BA8A-D17B1337991F}" type="datetimeFigureOut">
              <a:rPr lang="en-US" smtClean="0"/>
              <a:t>2/21/2025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99B38-6FB5-46AE-9710-4126ECE7D4A8}" type="slidenum">
              <a:rPr lang="en-US" smtClean="0"/>
              <a:t>‹#›</a:t>
            </a:fld>
            <a:endParaRPr lang="en-US"/>
          </a:p>
        </p:txBody>
      </p:sp>
    </p:spTree>
    <p:extLst>
      <p:ext uri="{BB962C8B-B14F-4D97-AF65-F5344CB8AC3E}">
        <p14:creationId xmlns:p14="http://schemas.microsoft.com/office/powerpoint/2010/main" val="922166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3"/>
          <p:cNvSpPr/>
          <p:nvPr/>
        </p:nvSpPr>
        <p:spPr>
          <a:xfrm rot="5400000">
            <a:off x="877711" y="-895129"/>
            <a:ext cx="6858000" cy="8613422"/>
          </a:xfrm>
          <a:prstGeom prst="flowChartManualInput">
            <a:avLst/>
          </a:prstGeom>
          <a:solidFill>
            <a:srgbClr val="003C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pic>
        <p:nvPicPr>
          <p:cNvPr id="6" name="Picture 5">
            <a:extLst>
              <a:ext uri="{FF2B5EF4-FFF2-40B4-BE49-F238E27FC236}">
                <a16:creationId xmlns:a16="http://schemas.microsoft.com/office/drawing/2014/main" id="{AB92997C-905B-274F-91B1-150664FDA985}"/>
              </a:ext>
            </a:extLst>
          </p:cNvPr>
          <p:cNvPicPr>
            <a:picLocks noChangeAspect="1"/>
          </p:cNvPicPr>
          <p:nvPr/>
        </p:nvPicPr>
        <p:blipFill rotWithShape="1">
          <a:blip r:embed="rId2">
            <a:extLst>
              <a:ext uri="{28A0092B-C50C-407E-A947-70E740481C1C}">
                <a14:useLocalDpi xmlns:a14="http://schemas.microsoft.com/office/drawing/2010/main"/>
              </a:ext>
            </a:extLst>
          </a:blip>
          <a:srcRect t="11774" r="78609" b="68446"/>
          <a:stretch/>
        </p:blipFill>
        <p:spPr>
          <a:xfrm>
            <a:off x="9764889" y="4926172"/>
            <a:ext cx="1614311" cy="1931828"/>
          </a:xfrm>
          <a:prstGeom prst="rect">
            <a:avLst/>
          </a:prstGeom>
        </p:spPr>
      </p:pic>
      <p:sp>
        <p:nvSpPr>
          <p:cNvPr id="9" name="Rectangle 8"/>
          <p:cNvSpPr/>
          <p:nvPr/>
        </p:nvSpPr>
        <p:spPr>
          <a:xfrm rot="20736241">
            <a:off x="7760268" y="-196460"/>
            <a:ext cx="383355" cy="7444583"/>
          </a:xfrm>
          <a:prstGeom prst="rect">
            <a:avLst/>
          </a:prstGeom>
          <a:solidFill>
            <a:srgbClr val="81684A"/>
          </a:solidFill>
          <a:ln>
            <a:solidFill>
              <a:srgbClr val="8168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03485" y="524556"/>
            <a:ext cx="6550471" cy="338554"/>
          </a:xfrm>
          <a:prstGeom prst="rect">
            <a:avLst/>
          </a:prstGeom>
        </p:spPr>
        <p:txBody>
          <a:bodyPr wrap="square">
            <a:spAutoFit/>
          </a:bodyPr>
          <a:lstStyle/>
          <a:p>
            <a:r>
              <a:rPr lang="en-US" sz="1600" spc="1476" dirty="0">
                <a:solidFill>
                  <a:schemeClr val="bg1"/>
                </a:solidFill>
                <a:latin typeface="Open Sans" panose="020B0606030504020204" pitchFamily="34" charset="0"/>
                <a:ea typeface="Open Sans" panose="020B0606030504020204" pitchFamily="34" charset="0"/>
                <a:cs typeface="Open Sans" panose="020B0606030504020204" pitchFamily="34" charset="0"/>
              </a:rPr>
              <a:t>TEXAS REGIONAL BANK</a:t>
            </a:r>
            <a:endParaRPr lang="en-US" sz="1600" dirty="0">
              <a:solidFill>
                <a:schemeClr val="bg1"/>
              </a:solidFill>
              <a:latin typeface="Open Sans" panose="020B0606030504020204"/>
            </a:endParaRPr>
          </a:p>
        </p:txBody>
      </p:sp>
      <p:sp>
        <p:nvSpPr>
          <p:cNvPr id="15" name="Annual…"/>
          <p:cNvSpPr/>
          <p:nvPr/>
        </p:nvSpPr>
        <p:spPr>
          <a:xfrm>
            <a:off x="403485" y="2243835"/>
            <a:ext cx="7188215" cy="188359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000" dirty="0">
                <a:solidFill>
                  <a:schemeClr val="bg1"/>
                </a:solidFill>
                <a:latin typeface="Open Sans" panose="020B0606030504020204" pitchFamily="34" charset="0"/>
                <a:ea typeface="Open Sans" panose="020B0606030504020204" pitchFamily="34" charset="0"/>
                <a:cs typeface="Open Sans" panose="020B0606030504020204" pitchFamily="34" charset="0"/>
              </a:rPr>
              <a:t>Money mindset: </a:t>
            </a:r>
          </a:p>
          <a:p>
            <a:pPr algn="ctr" defTabSz="577850">
              <a:lnSpc>
                <a:spcPct val="90000"/>
              </a:lnSpc>
              <a:defRPr sz="14400" b="1" cap="all" spc="288">
                <a:solidFill>
                  <a:srgbClr val="323C40"/>
                </a:solidFill>
                <a:latin typeface="Helvetica"/>
                <a:ea typeface="Helvetica"/>
                <a:cs typeface="Helvetica"/>
                <a:sym typeface="Helvetica"/>
              </a:defRPr>
            </a:pPr>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How to make emotionally intelligent financial decisions</a:t>
            </a:r>
            <a:endParaRPr sz="32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Footer Placeholder 6">
            <a:extLst>
              <a:ext uri="{FF2B5EF4-FFF2-40B4-BE49-F238E27FC236}">
                <a16:creationId xmlns:a16="http://schemas.microsoft.com/office/drawing/2014/main" id="{87B71386-793D-3794-1F71-F72A40B41BF7}"/>
              </a:ext>
            </a:extLst>
          </p:cNvPr>
          <p:cNvSpPr>
            <a:spLocks noGrp="1"/>
          </p:cNvSpPr>
          <p:nvPr>
            <p:ph type="ftr" sz="quarter" idx="11"/>
          </p:nvPr>
        </p:nvSpPr>
        <p:spPr>
          <a:xfrm>
            <a:off x="4038600" y="6356350"/>
            <a:ext cx="4114800" cy="365125"/>
          </a:xfrm>
        </p:spPr>
        <p:txBody>
          <a:bodyPr/>
          <a:lstStyle/>
          <a:p>
            <a:r>
              <a:rPr lang="en-US" dirty="0"/>
              <a:t>Member FDIC</a:t>
            </a:r>
          </a:p>
        </p:txBody>
      </p:sp>
    </p:spTree>
    <p:extLst>
      <p:ext uri="{BB962C8B-B14F-4D97-AF65-F5344CB8AC3E}">
        <p14:creationId xmlns:p14="http://schemas.microsoft.com/office/powerpoint/2010/main" val="282661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0" y="487671"/>
            <a:ext cx="12192001" cy="6093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400" dirty="0">
                <a:solidFill>
                  <a:srgbClr val="94785B"/>
                </a:solidFill>
                <a:latin typeface="Open Sans" panose="020B0606030504020204" pitchFamily="34" charset="0"/>
                <a:ea typeface="Open Sans" panose="020B0606030504020204" pitchFamily="34" charset="0"/>
                <a:cs typeface="Open Sans" panose="020B0606030504020204" pitchFamily="34" charset="0"/>
              </a:rPr>
              <a:t>Mindset matters</a:t>
            </a:r>
            <a:endParaRPr sz="44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43008" y="1201479"/>
            <a:ext cx="10905982" cy="3237334"/>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000" b="1" dirty="0">
                <a:solidFill>
                  <a:srgbClr val="003C69"/>
                </a:solidFill>
                <a:latin typeface="Arial"/>
                <a:ea typeface="Arial"/>
                <a:cs typeface="Arial"/>
              </a:rPr>
              <a:t>Manage your mindset to make smarter choices and achieve your financial goals</a:t>
            </a:r>
            <a:r>
              <a:rPr lang="en-US" sz="1400" dirty="0">
                <a:solidFill>
                  <a:srgbClr val="81684A"/>
                </a:solidFill>
                <a:latin typeface="Arial"/>
                <a:ea typeface="Arial"/>
                <a:cs typeface="Arial"/>
              </a:rPr>
              <a:t>.</a:t>
            </a:r>
          </a:p>
          <a:p>
            <a:pPr algn="ctr">
              <a:buClr>
                <a:srgbClr val="003C69"/>
              </a:buClr>
            </a:pPr>
            <a:endParaRPr lang="en-US" sz="1400" dirty="0">
              <a:solidFill>
                <a:srgbClr val="81684A"/>
              </a:solidFill>
              <a:latin typeface="Arial"/>
              <a:ea typeface="Arial"/>
              <a:cs typeface="Arial"/>
            </a:endParaRPr>
          </a:p>
          <a:p>
            <a:pPr algn="ctr">
              <a:buClr>
                <a:srgbClr val="003C69"/>
              </a:buClr>
            </a:pPr>
            <a:r>
              <a:rPr lang="en-US" sz="2400" u="sng" dirty="0">
                <a:solidFill>
                  <a:srgbClr val="81684A"/>
                </a:solidFill>
                <a:latin typeface="Arial"/>
                <a:ea typeface="Arial"/>
                <a:cs typeface="Arial"/>
              </a:rPr>
              <a:t>Living in Comfort Zones</a:t>
            </a:r>
          </a:p>
          <a:p>
            <a:pPr>
              <a:buClr>
                <a:srgbClr val="003C69"/>
              </a:buClr>
            </a:pPr>
            <a:r>
              <a:rPr lang="en-US" sz="2400" dirty="0">
                <a:solidFill>
                  <a:srgbClr val="81684A"/>
                </a:solidFill>
                <a:latin typeface="Arial"/>
                <a:ea typeface="Arial"/>
                <a:cs typeface="Arial"/>
              </a:rPr>
              <a:t>	Choosing safety over progress; regardless of the consequences</a:t>
            </a:r>
          </a:p>
          <a:p>
            <a:pPr>
              <a:buClr>
                <a:srgbClr val="003C69"/>
              </a:buClr>
            </a:pPr>
            <a:r>
              <a:rPr lang="en-US" sz="2400" dirty="0">
                <a:solidFill>
                  <a:srgbClr val="81684A"/>
                </a:solidFill>
                <a:latin typeface="Arial"/>
                <a:ea typeface="Arial"/>
                <a:cs typeface="Arial"/>
              </a:rPr>
              <a:t>	Embrace discomfort; growth happens when you step outside your comfort 	zone</a:t>
            </a:r>
          </a:p>
          <a:p>
            <a:pPr algn="ctr">
              <a:buClr>
                <a:srgbClr val="003C69"/>
              </a:buClr>
            </a:pPr>
            <a:r>
              <a:rPr lang="en-US" sz="2400" u="sng" dirty="0">
                <a:solidFill>
                  <a:srgbClr val="81684A"/>
                </a:solidFill>
                <a:latin typeface="Arial"/>
                <a:ea typeface="Arial"/>
                <a:cs typeface="Arial"/>
              </a:rPr>
              <a:t>Focusing on Problems, Not Solutions</a:t>
            </a:r>
          </a:p>
          <a:p>
            <a:pPr>
              <a:buClr>
                <a:srgbClr val="003C69"/>
              </a:buClr>
            </a:pPr>
            <a:r>
              <a:rPr lang="en-US" sz="2400" dirty="0">
                <a:solidFill>
                  <a:srgbClr val="81684A"/>
                </a:solidFill>
                <a:latin typeface="Arial"/>
                <a:ea typeface="Arial"/>
                <a:cs typeface="Arial"/>
              </a:rPr>
              <a:t>	Focus is on the negative; focus is on the obstacles; overlook solutions or 	ways forward</a:t>
            </a:r>
          </a:p>
          <a:p>
            <a:pPr>
              <a:buClr>
                <a:srgbClr val="003C69"/>
              </a:buClr>
            </a:pPr>
            <a:r>
              <a:rPr lang="en-US" sz="2400" dirty="0">
                <a:solidFill>
                  <a:srgbClr val="81684A"/>
                </a:solidFill>
                <a:latin typeface="Arial"/>
                <a:ea typeface="Arial"/>
                <a:cs typeface="Arial"/>
              </a:rPr>
              <a:t>	Seek solutions that will move you forward; promotes resilience and 	innovation</a:t>
            </a:r>
          </a:p>
          <a:p>
            <a:pPr>
              <a:buClr>
                <a:srgbClr val="003C69"/>
              </a:buClr>
            </a:pPr>
            <a:endParaRPr lang="en-US" sz="2400" dirty="0">
              <a:solidFill>
                <a:srgbClr val="81684A"/>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4CFF8593-C72D-46E2-2E29-98AB2D66969D}"/>
              </a:ext>
            </a:extLst>
          </p:cNvPr>
          <p:cNvPicPr>
            <a:picLocks noChangeAspect="1"/>
          </p:cNvPicPr>
          <p:nvPr/>
        </p:nvPicPr>
        <p:blipFill>
          <a:blip r:embed="rId4"/>
          <a:stretch>
            <a:fillRect/>
          </a:stretch>
        </p:blipFill>
        <p:spPr>
          <a:xfrm>
            <a:off x="914054" y="2314777"/>
            <a:ext cx="531972" cy="499731"/>
          </a:xfrm>
          <a:prstGeom prst="rect">
            <a:avLst/>
          </a:prstGeom>
        </p:spPr>
      </p:pic>
      <p:pic>
        <p:nvPicPr>
          <p:cNvPr id="13" name="Picture 12">
            <a:extLst>
              <a:ext uri="{FF2B5EF4-FFF2-40B4-BE49-F238E27FC236}">
                <a16:creationId xmlns:a16="http://schemas.microsoft.com/office/drawing/2014/main" id="{D42C8AEA-5D24-301C-08B3-8AFE0BDC04B2}"/>
              </a:ext>
            </a:extLst>
          </p:cNvPr>
          <p:cNvPicPr>
            <a:picLocks noChangeAspect="1"/>
          </p:cNvPicPr>
          <p:nvPr/>
        </p:nvPicPr>
        <p:blipFill>
          <a:blip r:embed="rId5"/>
          <a:stretch>
            <a:fillRect/>
          </a:stretch>
        </p:blipFill>
        <p:spPr>
          <a:xfrm>
            <a:off x="935663" y="2953823"/>
            <a:ext cx="499952" cy="593317"/>
          </a:xfrm>
          <a:prstGeom prst="rect">
            <a:avLst/>
          </a:prstGeom>
        </p:spPr>
      </p:pic>
      <p:pic>
        <p:nvPicPr>
          <p:cNvPr id="14" name="Picture 13">
            <a:extLst>
              <a:ext uri="{FF2B5EF4-FFF2-40B4-BE49-F238E27FC236}">
                <a16:creationId xmlns:a16="http://schemas.microsoft.com/office/drawing/2014/main" id="{296ABFBB-7FB4-9802-D8A1-AEABE8A2D42B}"/>
              </a:ext>
            </a:extLst>
          </p:cNvPr>
          <p:cNvPicPr>
            <a:picLocks noChangeAspect="1"/>
          </p:cNvPicPr>
          <p:nvPr/>
        </p:nvPicPr>
        <p:blipFill>
          <a:blip r:embed="rId4"/>
          <a:stretch>
            <a:fillRect/>
          </a:stretch>
        </p:blipFill>
        <p:spPr>
          <a:xfrm>
            <a:off x="935663" y="4316797"/>
            <a:ext cx="531972" cy="499731"/>
          </a:xfrm>
          <a:prstGeom prst="rect">
            <a:avLst/>
          </a:prstGeom>
        </p:spPr>
      </p:pic>
      <p:pic>
        <p:nvPicPr>
          <p:cNvPr id="15" name="Picture 14">
            <a:extLst>
              <a:ext uri="{FF2B5EF4-FFF2-40B4-BE49-F238E27FC236}">
                <a16:creationId xmlns:a16="http://schemas.microsoft.com/office/drawing/2014/main" id="{084EEEC7-6F23-EB99-F140-CC34D7B3FD99}"/>
              </a:ext>
            </a:extLst>
          </p:cNvPr>
          <p:cNvPicPr>
            <a:picLocks noChangeAspect="1"/>
          </p:cNvPicPr>
          <p:nvPr/>
        </p:nvPicPr>
        <p:blipFill>
          <a:blip r:embed="rId5"/>
          <a:stretch>
            <a:fillRect/>
          </a:stretch>
        </p:blipFill>
        <p:spPr>
          <a:xfrm>
            <a:off x="935663" y="5255452"/>
            <a:ext cx="499952" cy="593317"/>
          </a:xfrm>
          <a:prstGeom prst="rect">
            <a:avLst/>
          </a:prstGeom>
        </p:spPr>
      </p:pic>
    </p:spTree>
    <p:extLst>
      <p:ext uri="{BB962C8B-B14F-4D97-AF65-F5344CB8AC3E}">
        <p14:creationId xmlns:p14="http://schemas.microsoft.com/office/powerpoint/2010/main" val="94775663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0" y="487671"/>
            <a:ext cx="12192001" cy="6093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400" dirty="0">
                <a:solidFill>
                  <a:srgbClr val="94785B"/>
                </a:solidFill>
                <a:latin typeface="Open Sans" panose="020B0606030504020204" pitchFamily="34" charset="0"/>
                <a:ea typeface="Open Sans" panose="020B0606030504020204" pitchFamily="34" charset="0"/>
                <a:cs typeface="Open Sans" panose="020B0606030504020204" pitchFamily="34" charset="0"/>
              </a:rPr>
              <a:t>Mindset matters</a:t>
            </a:r>
            <a:endParaRPr sz="44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43008" y="1201479"/>
            <a:ext cx="10905982" cy="3237334"/>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000" b="1" dirty="0">
                <a:solidFill>
                  <a:srgbClr val="003C69"/>
                </a:solidFill>
                <a:latin typeface="Arial"/>
                <a:ea typeface="Arial"/>
                <a:cs typeface="Arial"/>
              </a:rPr>
              <a:t>Manage your mindset to make smarter choices and achieve your financial goals</a:t>
            </a:r>
            <a:r>
              <a:rPr lang="en-US" sz="1400" dirty="0">
                <a:solidFill>
                  <a:srgbClr val="81684A"/>
                </a:solidFill>
                <a:latin typeface="Arial"/>
                <a:ea typeface="Arial"/>
                <a:cs typeface="Arial"/>
              </a:rPr>
              <a:t>.</a:t>
            </a:r>
          </a:p>
          <a:p>
            <a:pPr algn="ctr">
              <a:buClr>
                <a:srgbClr val="003C69"/>
              </a:buClr>
            </a:pPr>
            <a:endParaRPr lang="en-US" sz="1400" dirty="0">
              <a:solidFill>
                <a:srgbClr val="81684A"/>
              </a:solidFill>
              <a:latin typeface="Arial"/>
              <a:ea typeface="Arial"/>
              <a:cs typeface="Arial"/>
            </a:endParaRPr>
          </a:p>
          <a:p>
            <a:pPr algn="ctr">
              <a:buClr>
                <a:srgbClr val="003C69"/>
              </a:buClr>
            </a:pPr>
            <a:r>
              <a:rPr lang="en-US" sz="2400" u="sng" dirty="0">
                <a:solidFill>
                  <a:srgbClr val="81684A"/>
                </a:solidFill>
                <a:latin typeface="Arial"/>
                <a:ea typeface="Arial"/>
                <a:cs typeface="Arial"/>
              </a:rPr>
              <a:t>Instant Gratification</a:t>
            </a:r>
          </a:p>
          <a:p>
            <a:pPr>
              <a:buClr>
                <a:srgbClr val="003C69"/>
              </a:buClr>
            </a:pPr>
            <a:r>
              <a:rPr lang="en-US" sz="2400" dirty="0">
                <a:solidFill>
                  <a:srgbClr val="81684A"/>
                </a:solidFill>
                <a:latin typeface="Arial"/>
                <a:ea typeface="Arial"/>
                <a:cs typeface="Arial"/>
              </a:rPr>
              <a:t>	Prioritizing short-term pleasure over long-term success</a:t>
            </a:r>
          </a:p>
          <a:p>
            <a:pPr>
              <a:buClr>
                <a:srgbClr val="003C69"/>
              </a:buClr>
            </a:pPr>
            <a:r>
              <a:rPr lang="en-US" sz="2400" dirty="0">
                <a:solidFill>
                  <a:srgbClr val="81684A"/>
                </a:solidFill>
                <a:latin typeface="Arial"/>
                <a:ea typeface="Arial"/>
                <a:cs typeface="Arial"/>
              </a:rPr>
              <a:t>	Take a long-term view; understand the importance of patience and 	discipline to achieve success</a:t>
            </a:r>
          </a:p>
          <a:p>
            <a:pPr algn="ctr">
              <a:buClr>
                <a:srgbClr val="003C69"/>
              </a:buClr>
            </a:pPr>
            <a:endParaRPr lang="en-US" sz="2400" u="sng" dirty="0">
              <a:solidFill>
                <a:srgbClr val="81684A"/>
              </a:solidFill>
              <a:latin typeface="Arial"/>
              <a:ea typeface="Arial"/>
              <a:cs typeface="Arial"/>
            </a:endParaRPr>
          </a:p>
          <a:p>
            <a:pPr algn="ctr">
              <a:buClr>
                <a:srgbClr val="003C69"/>
              </a:buClr>
            </a:pPr>
            <a:r>
              <a:rPr lang="en-US" sz="2400" u="sng" dirty="0">
                <a:solidFill>
                  <a:srgbClr val="81684A"/>
                </a:solidFill>
                <a:latin typeface="Arial"/>
                <a:ea typeface="Arial"/>
                <a:cs typeface="Arial"/>
              </a:rPr>
              <a:t>Comparing Yourself to Others</a:t>
            </a:r>
          </a:p>
          <a:p>
            <a:pPr>
              <a:buClr>
                <a:srgbClr val="003C69"/>
              </a:buClr>
            </a:pPr>
            <a:r>
              <a:rPr lang="en-US" sz="2400" dirty="0">
                <a:solidFill>
                  <a:srgbClr val="81684A"/>
                </a:solidFill>
                <a:latin typeface="Arial"/>
                <a:ea typeface="Arial"/>
                <a:cs typeface="Arial"/>
              </a:rPr>
              <a:t>	Leads to envy, discouragement, feeling of inadequacy</a:t>
            </a:r>
          </a:p>
          <a:p>
            <a:pPr>
              <a:buClr>
                <a:srgbClr val="003C69"/>
              </a:buClr>
            </a:pPr>
            <a:r>
              <a:rPr lang="en-US" sz="2400" dirty="0">
                <a:solidFill>
                  <a:srgbClr val="81684A"/>
                </a:solidFill>
                <a:latin typeface="Arial"/>
                <a:ea typeface="Arial"/>
                <a:cs typeface="Arial"/>
              </a:rPr>
              <a:t>	Seek solutions that will move you forward; promotes resilience and 	innovation</a:t>
            </a:r>
          </a:p>
          <a:p>
            <a:pPr>
              <a:buClr>
                <a:srgbClr val="003C69"/>
              </a:buClr>
            </a:pPr>
            <a:endParaRPr lang="en-US" sz="2400" dirty="0">
              <a:solidFill>
                <a:srgbClr val="81684A"/>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4CFF8593-C72D-46E2-2E29-98AB2D66969D}"/>
              </a:ext>
            </a:extLst>
          </p:cNvPr>
          <p:cNvPicPr>
            <a:picLocks noChangeAspect="1"/>
          </p:cNvPicPr>
          <p:nvPr/>
        </p:nvPicPr>
        <p:blipFill>
          <a:blip r:embed="rId4"/>
          <a:stretch>
            <a:fillRect/>
          </a:stretch>
        </p:blipFill>
        <p:spPr>
          <a:xfrm>
            <a:off x="914054" y="2314777"/>
            <a:ext cx="531972" cy="499731"/>
          </a:xfrm>
          <a:prstGeom prst="rect">
            <a:avLst/>
          </a:prstGeom>
        </p:spPr>
      </p:pic>
      <p:pic>
        <p:nvPicPr>
          <p:cNvPr id="13" name="Picture 12">
            <a:extLst>
              <a:ext uri="{FF2B5EF4-FFF2-40B4-BE49-F238E27FC236}">
                <a16:creationId xmlns:a16="http://schemas.microsoft.com/office/drawing/2014/main" id="{D42C8AEA-5D24-301C-08B3-8AFE0BDC04B2}"/>
              </a:ext>
            </a:extLst>
          </p:cNvPr>
          <p:cNvPicPr>
            <a:picLocks noChangeAspect="1"/>
          </p:cNvPicPr>
          <p:nvPr/>
        </p:nvPicPr>
        <p:blipFill>
          <a:blip r:embed="rId5"/>
          <a:stretch>
            <a:fillRect/>
          </a:stretch>
        </p:blipFill>
        <p:spPr>
          <a:xfrm>
            <a:off x="935663" y="2953823"/>
            <a:ext cx="499952" cy="593317"/>
          </a:xfrm>
          <a:prstGeom prst="rect">
            <a:avLst/>
          </a:prstGeom>
        </p:spPr>
      </p:pic>
      <p:pic>
        <p:nvPicPr>
          <p:cNvPr id="14" name="Picture 13">
            <a:extLst>
              <a:ext uri="{FF2B5EF4-FFF2-40B4-BE49-F238E27FC236}">
                <a16:creationId xmlns:a16="http://schemas.microsoft.com/office/drawing/2014/main" id="{296ABFBB-7FB4-9802-D8A1-AEABE8A2D42B}"/>
              </a:ext>
            </a:extLst>
          </p:cNvPr>
          <p:cNvPicPr>
            <a:picLocks noChangeAspect="1"/>
          </p:cNvPicPr>
          <p:nvPr/>
        </p:nvPicPr>
        <p:blipFill>
          <a:blip r:embed="rId4"/>
          <a:stretch>
            <a:fillRect/>
          </a:stretch>
        </p:blipFill>
        <p:spPr>
          <a:xfrm>
            <a:off x="914568" y="4751234"/>
            <a:ext cx="531972" cy="499731"/>
          </a:xfrm>
          <a:prstGeom prst="rect">
            <a:avLst/>
          </a:prstGeom>
        </p:spPr>
      </p:pic>
      <p:pic>
        <p:nvPicPr>
          <p:cNvPr id="15" name="Picture 14">
            <a:extLst>
              <a:ext uri="{FF2B5EF4-FFF2-40B4-BE49-F238E27FC236}">
                <a16:creationId xmlns:a16="http://schemas.microsoft.com/office/drawing/2014/main" id="{084EEEC7-6F23-EB99-F140-CC34D7B3FD99}"/>
              </a:ext>
            </a:extLst>
          </p:cNvPr>
          <p:cNvPicPr>
            <a:picLocks noChangeAspect="1"/>
          </p:cNvPicPr>
          <p:nvPr/>
        </p:nvPicPr>
        <p:blipFill>
          <a:blip r:embed="rId5"/>
          <a:stretch>
            <a:fillRect/>
          </a:stretch>
        </p:blipFill>
        <p:spPr>
          <a:xfrm>
            <a:off x="946074" y="5359862"/>
            <a:ext cx="499952" cy="593317"/>
          </a:xfrm>
          <a:prstGeom prst="rect">
            <a:avLst/>
          </a:prstGeom>
        </p:spPr>
      </p:pic>
    </p:spTree>
    <p:extLst>
      <p:ext uri="{BB962C8B-B14F-4D97-AF65-F5344CB8AC3E}">
        <p14:creationId xmlns:p14="http://schemas.microsoft.com/office/powerpoint/2010/main" val="181156639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0" y="487671"/>
            <a:ext cx="12192001" cy="6093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400" dirty="0">
                <a:solidFill>
                  <a:srgbClr val="94785B"/>
                </a:solidFill>
                <a:latin typeface="Open Sans" panose="020B0606030504020204" pitchFamily="34" charset="0"/>
                <a:ea typeface="Open Sans" panose="020B0606030504020204" pitchFamily="34" charset="0"/>
                <a:cs typeface="Open Sans" panose="020B0606030504020204" pitchFamily="34" charset="0"/>
              </a:rPr>
              <a:t>Mindset matters</a:t>
            </a:r>
            <a:endParaRPr sz="44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43008" y="1201479"/>
            <a:ext cx="10905982" cy="3237334"/>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000" b="1" dirty="0">
                <a:solidFill>
                  <a:srgbClr val="003C69"/>
                </a:solidFill>
                <a:latin typeface="Arial"/>
                <a:ea typeface="Arial"/>
                <a:cs typeface="Arial"/>
              </a:rPr>
              <a:t>Manage your mindset to make smarter choices and achieve your financial goals</a:t>
            </a:r>
            <a:r>
              <a:rPr lang="en-US" sz="1400" dirty="0">
                <a:solidFill>
                  <a:srgbClr val="81684A"/>
                </a:solidFill>
                <a:latin typeface="Arial"/>
                <a:ea typeface="Arial"/>
                <a:cs typeface="Arial"/>
              </a:rPr>
              <a:t>.</a:t>
            </a:r>
          </a:p>
          <a:p>
            <a:pPr algn="ctr">
              <a:buClr>
                <a:srgbClr val="003C69"/>
              </a:buClr>
            </a:pPr>
            <a:endParaRPr lang="en-US" sz="1400" dirty="0">
              <a:solidFill>
                <a:srgbClr val="81684A"/>
              </a:solidFill>
              <a:latin typeface="Arial"/>
              <a:ea typeface="Arial"/>
              <a:cs typeface="Arial"/>
            </a:endParaRPr>
          </a:p>
          <a:p>
            <a:pPr algn="ctr">
              <a:buClr>
                <a:srgbClr val="003C69"/>
              </a:buClr>
            </a:pPr>
            <a:r>
              <a:rPr lang="en-US" sz="2400" u="sng" dirty="0">
                <a:solidFill>
                  <a:srgbClr val="81684A"/>
                </a:solidFill>
                <a:latin typeface="Arial"/>
                <a:ea typeface="Arial"/>
                <a:cs typeface="Arial"/>
              </a:rPr>
              <a:t>Avoiding Self-Improvement</a:t>
            </a:r>
          </a:p>
          <a:p>
            <a:pPr>
              <a:buClr>
                <a:srgbClr val="003C69"/>
              </a:buClr>
            </a:pPr>
            <a:r>
              <a:rPr lang="en-US" sz="2400" dirty="0">
                <a:solidFill>
                  <a:srgbClr val="81684A"/>
                </a:solidFill>
                <a:latin typeface="Arial"/>
                <a:ea typeface="Arial"/>
                <a:cs typeface="Arial"/>
              </a:rPr>
              <a:t>	Believing you already know enough; not self-aware; fail to invest in 	learning and growth; refusing help</a:t>
            </a:r>
          </a:p>
          <a:p>
            <a:pPr>
              <a:buClr>
                <a:srgbClr val="003C69"/>
              </a:buClr>
            </a:pPr>
            <a:r>
              <a:rPr lang="en-US" sz="2400" dirty="0">
                <a:solidFill>
                  <a:srgbClr val="81684A"/>
                </a:solidFill>
                <a:latin typeface="Arial"/>
                <a:ea typeface="Arial"/>
                <a:cs typeface="Arial"/>
              </a:rPr>
              <a:t>	Determine to improve continuously; invest in yourself; be a “life-long 	learner”; accept help!</a:t>
            </a:r>
          </a:p>
          <a:p>
            <a:pPr algn="ctr">
              <a:buClr>
                <a:srgbClr val="003C69"/>
              </a:buClr>
            </a:pPr>
            <a:r>
              <a:rPr lang="en-US" sz="2400" u="sng" dirty="0">
                <a:solidFill>
                  <a:srgbClr val="81684A"/>
                </a:solidFill>
                <a:latin typeface="Arial"/>
                <a:ea typeface="Arial"/>
                <a:cs typeface="Arial"/>
              </a:rPr>
              <a:t>Fear of Failure</a:t>
            </a:r>
          </a:p>
          <a:p>
            <a:pPr>
              <a:buClr>
                <a:srgbClr val="003C69"/>
              </a:buClr>
            </a:pPr>
            <a:r>
              <a:rPr lang="en-US" sz="2400" dirty="0">
                <a:solidFill>
                  <a:srgbClr val="81684A"/>
                </a:solidFill>
                <a:latin typeface="Arial"/>
                <a:ea typeface="Arial"/>
                <a:cs typeface="Arial"/>
              </a:rPr>
              <a:t>	Paralyzed by fear; avoid taking risks or exploring new opportunities</a:t>
            </a:r>
          </a:p>
          <a:p>
            <a:pPr>
              <a:buClr>
                <a:srgbClr val="003C69"/>
              </a:buClr>
            </a:pPr>
            <a:r>
              <a:rPr lang="en-US" sz="2400" dirty="0">
                <a:solidFill>
                  <a:srgbClr val="81684A"/>
                </a:solidFill>
                <a:latin typeface="Arial"/>
                <a:ea typeface="Arial"/>
                <a:cs typeface="Arial"/>
              </a:rPr>
              <a:t>	Embrace failure as part of the journey; “fail yourself forward”; learn from 	mistakes</a:t>
            </a:r>
          </a:p>
          <a:p>
            <a:pPr>
              <a:buClr>
                <a:srgbClr val="003C69"/>
              </a:buClr>
            </a:pPr>
            <a:endParaRPr lang="en-US" sz="2400" dirty="0">
              <a:solidFill>
                <a:srgbClr val="81684A"/>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4CFF8593-C72D-46E2-2E29-98AB2D66969D}"/>
              </a:ext>
            </a:extLst>
          </p:cNvPr>
          <p:cNvPicPr>
            <a:picLocks noChangeAspect="1"/>
          </p:cNvPicPr>
          <p:nvPr/>
        </p:nvPicPr>
        <p:blipFill>
          <a:blip r:embed="rId4"/>
          <a:stretch>
            <a:fillRect/>
          </a:stretch>
        </p:blipFill>
        <p:spPr>
          <a:xfrm>
            <a:off x="918685" y="2408953"/>
            <a:ext cx="531972" cy="499731"/>
          </a:xfrm>
          <a:prstGeom prst="rect">
            <a:avLst/>
          </a:prstGeom>
        </p:spPr>
      </p:pic>
      <p:pic>
        <p:nvPicPr>
          <p:cNvPr id="13" name="Picture 12">
            <a:extLst>
              <a:ext uri="{FF2B5EF4-FFF2-40B4-BE49-F238E27FC236}">
                <a16:creationId xmlns:a16="http://schemas.microsoft.com/office/drawing/2014/main" id="{D42C8AEA-5D24-301C-08B3-8AFE0BDC04B2}"/>
              </a:ext>
            </a:extLst>
          </p:cNvPr>
          <p:cNvPicPr>
            <a:picLocks noChangeAspect="1"/>
          </p:cNvPicPr>
          <p:nvPr/>
        </p:nvPicPr>
        <p:blipFill>
          <a:blip r:embed="rId5"/>
          <a:stretch>
            <a:fillRect/>
          </a:stretch>
        </p:blipFill>
        <p:spPr>
          <a:xfrm>
            <a:off x="956533" y="3330002"/>
            <a:ext cx="499952" cy="593317"/>
          </a:xfrm>
          <a:prstGeom prst="rect">
            <a:avLst/>
          </a:prstGeom>
        </p:spPr>
      </p:pic>
      <p:pic>
        <p:nvPicPr>
          <p:cNvPr id="14" name="Picture 13">
            <a:extLst>
              <a:ext uri="{FF2B5EF4-FFF2-40B4-BE49-F238E27FC236}">
                <a16:creationId xmlns:a16="http://schemas.microsoft.com/office/drawing/2014/main" id="{296ABFBB-7FB4-9802-D8A1-AEABE8A2D42B}"/>
              </a:ext>
            </a:extLst>
          </p:cNvPr>
          <p:cNvPicPr>
            <a:picLocks noChangeAspect="1"/>
          </p:cNvPicPr>
          <p:nvPr/>
        </p:nvPicPr>
        <p:blipFill>
          <a:blip r:embed="rId4"/>
          <a:stretch>
            <a:fillRect/>
          </a:stretch>
        </p:blipFill>
        <p:spPr>
          <a:xfrm>
            <a:off x="908400" y="4686001"/>
            <a:ext cx="531972" cy="499731"/>
          </a:xfrm>
          <a:prstGeom prst="rect">
            <a:avLst/>
          </a:prstGeom>
        </p:spPr>
      </p:pic>
      <p:pic>
        <p:nvPicPr>
          <p:cNvPr id="15" name="Picture 14">
            <a:extLst>
              <a:ext uri="{FF2B5EF4-FFF2-40B4-BE49-F238E27FC236}">
                <a16:creationId xmlns:a16="http://schemas.microsoft.com/office/drawing/2014/main" id="{084EEEC7-6F23-EB99-F140-CC34D7B3FD99}"/>
              </a:ext>
            </a:extLst>
          </p:cNvPr>
          <p:cNvPicPr>
            <a:picLocks noChangeAspect="1"/>
          </p:cNvPicPr>
          <p:nvPr/>
        </p:nvPicPr>
        <p:blipFill>
          <a:blip r:embed="rId5"/>
          <a:stretch>
            <a:fillRect/>
          </a:stretch>
        </p:blipFill>
        <p:spPr>
          <a:xfrm>
            <a:off x="956533" y="5359862"/>
            <a:ext cx="499952" cy="593317"/>
          </a:xfrm>
          <a:prstGeom prst="rect">
            <a:avLst/>
          </a:prstGeom>
        </p:spPr>
      </p:pic>
    </p:spTree>
    <p:extLst>
      <p:ext uri="{BB962C8B-B14F-4D97-AF65-F5344CB8AC3E}">
        <p14:creationId xmlns:p14="http://schemas.microsoft.com/office/powerpoint/2010/main" val="95678816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0" y="487671"/>
            <a:ext cx="12192001" cy="6093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400" dirty="0">
                <a:solidFill>
                  <a:srgbClr val="94785B"/>
                </a:solidFill>
                <a:latin typeface="Open Sans" panose="020B0606030504020204" pitchFamily="34" charset="0"/>
                <a:ea typeface="Open Sans" panose="020B0606030504020204" pitchFamily="34" charset="0"/>
                <a:cs typeface="Open Sans" panose="020B0606030504020204" pitchFamily="34" charset="0"/>
              </a:rPr>
              <a:t>Mindset matters</a:t>
            </a:r>
            <a:endParaRPr sz="44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43008" y="1201479"/>
            <a:ext cx="10905982" cy="3237334"/>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400" dirty="0">
                <a:solidFill>
                  <a:srgbClr val="81684A"/>
                </a:solidFill>
                <a:latin typeface="Arial"/>
                <a:ea typeface="Arial"/>
                <a:cs typeface="Arial"/>
              </a:rPr>
              <a:t>We subtly build poor mindsets through the choices we make and the habits we cultivate.  You have the power to change your mindset.</a:t>
            </a: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460CEB2C-D90C-8192-D2C3-3F53083D8342}"/>
              </a:ext>
            </a:extLst>
          </p:cNvPr>
          <p:cNvPicPr>
            <a:picLocks noChangeAspect="1"/>
          </p:cNvPicPr>
          <p:nvPr/>
        </p:nvPicPr>
        <p:blipFill>
          <a:blip r:embed="rId4"/>
          <a:stretch>
            <a:fillRect/>
          </a:stretch>
        </p:blipFill>
        <p:spPr>
          <a:xfrm>
            <a:off x="5272086" y="2102263"/>
            <a:ext cx="1647825" cy="1609725"/>
          </a:xfrm>
          <a:prstGeom prst="rect">
            <a:avLst/>
          </a:prstGeom>
        </p:spPr>
      </p:pic>
      <p:sp>
        <p:nvSpPr>
          <p:cNvPr id="5" name="TextBox 4">
            <a:extLst>
              <a:ext uri="{FF2B5EF4-FFF2-40B4-BE49-F238E27FC236}">
                <a16:creationId xmlns:a16="http://schemas.microsoft.com/office/drawing/2014/main" id="{B9B867E2-51B6-0776-5915-8685107E6158}"/>
              </a:ext>
            </a:extLst>
          </p:cNvPr>
          <p:cNvSpPr txBox="1"/>
          <p:nvPr/>
        </p:nvSpPr>
        <p:spPr>
          <a:xfrm>
            <a:off x="999459" y="3711988"/>
            <a:ext cx="10302949" cy="2585323"/>
          </a:xfrm>
          <a:prstGeom prst="rect">
            <a:avLst/>
          </a:prstGeom>
          <a:noFill/>
        </p:spPr>
        <p:txBody>
          <a:bodyPr wrap="square">
            <a:spAutoFit/>
          </a:bodyPr>
          <a:lstStyle/>
          <a:p>
            <a:pPr algn="l" fontAlgn="base">
              <a:buFont typeface="Arial" panose="020B0604020202020204" pitchFamily="34" charset="0"/>
              <a:buChar char="•"/>
            </a:pPr>
            <a:r>
              <a:rPr lang="en-US" b="1" i="0" dirty="0">
                <a:solidFill>
                  <a:srgbClr val="003C69"/>
                </a:solidFill>
                <a:effectLst/>
                <a:latin typeface="Arial" panose="020B0604020202020204" pitchFamily="34" charset="0"/>
                <a:cs typeface="Arial" panose="020B0604020202020204" pitchFamily="34" charset="0"/>
              </a:rPr>
              <a:t>Challenging negative beliefs -</a:t>
            </a:r>
            <a:r>
              <a:rPr lang="en-US" b="0" i="0" dirty="0">
                <a:solidFill>
                  <a:srgbClr val="3C3F44"/>
                </a:solidFill>
                <a:effectLst/>
                <a:latin typeface="Arial" panose="020B0604020202020204" pitchFamily="34" charset="0"/>
                <a:cs typeface="Arial" panose="020B0604020202020204" pitchFamily="34" charset="0"/>
              </a:rPr>
              <a:t> </a:t>
            </a:r>
            <a:r>
              <a:rPr lang="en-US" b="0" i="0" dirty="0">
                <a:solidFill>
                  <a:srgbClr val="81684A"/>
                </a:solidFill>
                <a:effectLst/>
                <a:latin typeface="Arial" panose="020B0604020202020204" pitchFamily="34" charset="0"/>
                <a:cs typeface="Arial" panose="020B0604020202020204" pitchFamily="34" charset="0"/>
              </a:rPr>
              <a:t>Identifying limiting beliefs and questioning them.</a:t>
            </a:r>
          </a:p>
          <a:p>
            <a:pPr algn="l" fontAlgn="base">
              <a:buFont typeface="Arial" panose="020B0604020202020204" pitchFamily="34" charset="0"/>
              <a:buChar char="•"/>
            </a:pPr>
            <a:endParaRPr lang="en-US" b="1" i="0" dirty="0">
              <a:solidFill>
                <a:srgbClr val="3C3F44"/>
              </a:solidFill>
              <a:effectLst/>
              <a:latin typeface="Arial" panose="020B0604020202020204" pitchFamily="34" charset="0"/>
              <a:cs typeface="Arial" panose="020B0604020202020204" pitchFamily="34" charset="0"/>
            </a:endParaRPr>
          </a:p>
          <a:p>
            <a:pPr algn="l" fontAlgn="base">
              <a:buFont typeface="Arial" panose="020B0604020202020204" pitchFamily="34" charset="0"/>
              <a:buChar char="•"/>
            </a:pPr>
            <a:r>
              <a:rPr lang="en-US" b="1" i="0" dirty="0">
                <a:solidFill>
                  <a:srgbClr val="003C69"/>
                </a:solidFill>
                <a:effectLst/>
                <a:latin typeface="Arial" panose="020B0604020202020204" pitchFamily="34" charset="0"/>
                <a:cs typeface="Arial" panose="020B0604020202020204" pitchFamily="34" charset="0"/>
              </a:rPr>
              <a:t>Setting goals -</a:t>
            </a:r>
            <a:r>
              <a:rPr lang="en-US" b="0" i="0" dirty="0">
                <a:solidFill>
                  <a:srgbClr val="3C3F44"/>
                </a:solidFill>
                <a:effectLst/>
                <a:latin typeface="Arial" panose="020B0604020202020204" pitchFamily="34" charset="0"/>
                <a:cs typeface="Arial" panose="020B0604020202020204" pitchFamily="34" charset="0"/>
              </a:rPr>
              <a:t> </a:t>
            </a:r>
            <a:r>
              <a:rPr lang="en-US" b="0" i="0" dirty="0">
                <a:solidFill>
                  <a:srgbClr val="81684A"/>
                </a:solidFill>
                <a:effectLst/>
                <a:latin typeface="Arial" panose="020B0604020202020204" pitchFamily="34" charset="0"/>
                <a:cs typeface="Arial" panose="020B0604020202020204" pitchFamily="34" charset="0"/>
              </a:rPr>
              <a:t>Focusing on clear, achievable goals.</a:t>
            </a:r>
          </a:p>
          <a:p>
            <a:pPr algn="l" fontAlgn="base">
              <a:buFont typeface="Arial" panose="020B0604020202020204" pitchFamily="34" charset="0"/>
              <a:buChar char="•"/>
            </a:pPr>
            <a:endParaRPr lang="en-US" b="1" i="0" dirty="0">
              <a:solidFill>
                <a:srgbClr val="3C3F44"/>
              </a:solidFill>
              <a:effectLst/>
              <a:latin typeface="Arial" panose="020B0604020202020204" pitchFamily="34" charset="0"/>
              <a:cs typeface="Arial" panose="020B0604020202020204" pitchFamily="34" charset="0"/>
            </a:endParaRPr>
          </a:p>
          <a:p>
            <a:pPr algn="l" fontAlgn="base">
              <a:buFont typeface="Arial" panose="020B0604020202020204" pitchFamily="34" charset="0"/>
              <a:buChar char="•"/>
            </a:pPr>
            <a:r>
              <a:rPr lang="en-US" b="1" i="0" dirty="0">
                <a:solidFill>
                  <a:srgbClr val="003C69"/>
                </a:solidFill>
                <a:effectLst/>
                <a:latin typeface="Arial" panose="020B0604020202020204" pitchFamily="34" charset="0"/>
                <a:cs typeface="Arial" panose="020B0604020202020204" pitchFamily="34" charset="0"/>
              </a:rPr>
              <a:t>Visualizing success -</a:t>
            </a:r>
            <a:r>
              <a:rPr lang="en-US" b="0" i="0" dirty="0">
                <a:solidFill>
                  <a:srgbClr val="3C3F44"/>
                </a:solidFill>
                <a:effectLst/>
                <a:latin typeface="Arial" panose="020B0604020202020204" pitchFamily="34" charset="0"/>
                <a:cs typeface="Arial" panose="020B0604020202020204" pitchFamily="34" charset="0"/>
              </a:rPr>
              <a:t> </a:t>
            </a:r>
            <a:r>
              <a:rPr lang="en-US" b="0" i="0" dirty="0">
                <a:solidFill>
                  <a:srgbClr val="81684A"/>
                </a:solidFill>
                <a:effectLst/>
                <a:latin typeface="Arial" panose="020B0604020202020204" pitchFamily="34" charset="0"/>
                <a:cs typeface="Arial" panose="020B0604020202020204" pitchFamily="34" charset="0"/>
              </a:rPr>
              <a:t>Visualizing desired outcomes in your mind.</a:t>
            </a:r>
          </a:p>
          <a:p>
            <a:pPr algn="l" fontAlgn="base">
              <a:buFont typeface="Arial" panose="020B0604020202020204" pitchFamily="34" charset="0"/>
              <a:buChar char="•"/>
            </a:pPr>
            <a:endParaRPr lang="en-US" b="1" i="0" dirty="0">
              <a:solidFill>
                <a:srgbClr val="3C3F44"/>
              </a:solidFill>
              <a:effectLst/>
              <a:latin typeface="Arial" panose="020B0604020202020204" pitchFamily="34" charset="0"/>
              <a:cs typeface="Arial" panose="020B0604020202020204" pitchFamily="34" charset="0"/>
            </a:endParaRPr>
          </a:p>
          <a:p>
            <a:pPr algn="l" fontAlgn="base">
              <a:buFont typeface="Arial" panose="020B0604020202020204" pitchFamily="34" charset="0"/>
              <a:buChar char="•"/>
            </a:pPr>
            <a:r>
              <a:rPr lang="en-US" b="1" i="0" dirty="0">
                <a:solidFill>
                  <a:srgbClr val="003C69"/>
                </a:solidFill>
                <a:effectLst/>
                <a:latin typeface="Arial" panose="020B0604020202020204" pitchFamily="34" charset="0"/>
                <a:cs typeface="Arial" panose="020B0604020202020204" pitchFamily="34" charset="0"/>
              </a:rPr>
              <a:t>Surround yourself with positivity -</a:t>
            </a:r>
            <a:r>
              <a:rPr lang="en-US" b="0" i="0" dirty="0">
                <a:solidFill>
                  <a:srgbClr val="3C3F44"/>
                </a:solidFill>
                <a:effectLst/>
                <a:latin typeface="Arial" panose="020B0604020202020204" pitchFamily="34" charset="0"/>
                <a:cs typeface="Arial" panose="020B0604020202020204" pitchFamily="34" charset="0"/>
              </a:rPr>
              <a:t> </a:t>
            </a:r>
            <a:r>
              <a:rPr lang="en-US" b="0" i="0" dirty="0">
                <a:solidFill>
                  <a:srgbClr val="81684A"/>
                </a:solidFill>
                <a:effectLst/>
                <a:latin typeface="Arial" panose="020B0604020202020204" pitchFamily="34" charset="0"/>
                <a:cs typeface="Arial" panose="020B0604020202020204" pitchFamily="34" charset="0"/>
              </a:rPr>
              <a:t>Spend time with people who are supportive and optimistic.</a:t>
            </a:r>
          </a:p>
          <a:p>
            <a:pPr algn="l" fontAlgn="base">
              <a:buFont typeface="Arial" panose="020B0604020202020204" pitchFamily="34" charset="0"/>
              <a:buChar char="•"/>
            </a:pPr>
            <a:endParaRPr lang="en-US" b="1" i="0" dirty="0">
              <a:solidFill>
                <a:srgbClr val="3C3F44"/>
              </a:solidFill>
              <a:effectLst/>
              <a:latin typeface="Arial" panose="020B0604020202020204" pitchFamily="34" charset="0"/>
              <a:cs typeface="Arial" panose="020B0604020202020204" pitchFamily="34" charset="0"/>
            </a:endParaRPr>
          </a:p>
          <a:p>
            <a:pPr algn="l" fontAlgn="base">
              <a:buFont typeface="Arial" panose="020B0604020202020204" pitchFamily="34" charset="0"/>
              <a:buChar char="•"/>
            </a:pPr>
            <a:r>
              <a:rPr lang="en-US" b="1" i="0" dirty="0">
                <a:solidFill>
                  <a:srgbClr val="003C69"/>
                </a:solidFill>
                <a:effectLst/>
                <a:latin typeface="Arial" panose="020B0604020202020204" pitchFamily="34" charset="0"/>
                <a:cs typeface="Arial" panose="020B0604020202020204" pitchFamily="34" charset="0"/>
              </a:rPr>
              <a:t>Continuous learning -</a:t>
            </a:r>
            <a:r>
              <a:rPr lang="en-US" b="0" i="0" dirty="0">
                <a:solidFill>
                  <a:srgbClr val="3C3F44"/>
                </a:solidFill>
                <a:effectLst/>
                <a:latin typeface="Arial" panose="020B0604020202020204" pitchFamily="34" charset="0"/>
                <a:cs typeface="Arial" panose="020B0604020202020204" pitchFamily="34" charset="0"/>
              </a:rPr>
              <a:t> </a:t>
            </a:r>
            <a:r>
              <a:rPr lang="en-US" b="0" i="0" dirty="0">
                <a:solidFill>
                  <a:srgbClr val="81684A"/>
                </a:solidFill>
                <a:effectLst/>
                <a:latin typeface="Arial" panose="020B0604020202020204" pitchFamily="34" charset="0"/>
                <a:cs typeface="Arial" panose="020B0604020202020204" pitchFamily="34" charset="0"/>
              </a:rPr>
              <a:t>Continually learn and develop new skills.</a:t>
            </a:r>
          </a:p>
        </p:txBody>
      </p:sp>
    </p:spTree>
    <p:extLst>
      <p:ext uri="{BB962C8B-B14F-4D97-AF65-F5344CB8AC3E}">
        <p14:creationId xmlns:p14="http://schemas.microsoft.com/office/powerpoint/2010/main" val="109970631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a:solidFill>
            <a:srgbClr val="003C69">
              <a:alpha val="95000"/>
            </a:srgbClr>
          </a:solidFill>
        </p:spPr>
        <p:txBody>
          <a:bodyPr/>
          <a:lstStyle/>
          <a:p>
            <a:endParaRPr lang="en-US" dirty="0"/>
          </a:p>
        </p:txBody>
      </p:sp>
      <p:sp>
        <p:nvSpPr>
          <p:cNvPr id="45" name="Rectangle 44"/>
          <p:cNvSpPr/>
          <p:nvPr/>
        </p:nvSpPr>
        <p:spPr>
          <a:xfrm>
            <a:off x="5373923" y="776538"/>
            <a:ext cx="6832600" cy="5638800"/>
          </a:xfrm>
          <a:prstGeom prst="rect">
            <a:avLst/>
          </a:prstGeom>
          <a:gradFill>
            <a:gsLst>
              <a:gs pos="50000">
                <a:srgbClr val="94785B"/>
              </a:gs>
              <a:gs pos="0">
                <a:srgbClr val="94785B">
                  <a:alpha val="45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solidFill>
              <a:effectLst/>
              <a:uLnTx/>
              <a:uFillTx/>
              <a:latin typeface="Open Sans"/>
              <a:ea typeface="+mn-ea"/>
              <a:cs typeface="Open Sans"/>
            </a:endParaRPr>
          </a:p>
        </p:txBody>
      </p:sp>
      <p:sp>
        <p:nvSpPr>
          <p:cNvPr id="67" name="TextBox 66">
            <a:extLst>
              <a:ext uri="{FF2B5EF4-FFF2-40B4-BE49-F238E27FC236}">
                <a16:creationId xmlns:a16="http://schemas.microsoft.com/office/drawing/2014/main" id="{1EB933C0-89D9-4523-868A-A28E09A7A0AE}"/>
              </a:ext>
            </a:extLst>
          </p:cNvPr>
          <p:cNvSpPr txBox="1"/>
          <p:nvPr/>
        </p:nvSpPr>
        <p:spPr>
          <a:xfrm>
            <a:off x="922048" y="1359951"/>
            <a:ext cx="4256407" cy="92333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5400" b="1" i="0" u="none" strike="noStrike" kern="1200" cap="none" spc="0" normalizeH="0" baseline="0" noProof="0" dirty="0">
                <a:ln>
                  <a:noFill/>
                </a:ln>
                <a:solidFill>
                  <a:schemeClr val="bg1"/>
                </a:solidFill>
                <a:effectLst/>
                <a:uLnTx/>
                <a:uFillTx/>
                <a:latin typeface="Open Sans"/>
                <a:ea typeface="Open Sans" panose="020B0606030504020204" pitchFamily="34" charset="0"/>
                <a:cs typeface="Open Sans Semibold"/>
              </a:rPr>
              <a:t>Agenda</a:t>
            </a:r>
          </a:p>
        </p:txBody>
      </p:sp>
      <p:sp>
        <p:nvSpPr>
          <p:cNvPr id="44" name="Rectangle 43"/>
          <p:cNvSpPr/>
          <p:nvPr/>
        </p:nvSpPr>
        <p:spPr>
          <a:xfrm flipV="1">
            <a:off x="5359401" y="835440"/>
            <a:ext cx="2196000" cy="105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solidFill>
              <a:effectLst/>
              <a:uLnTx/>
              <a:uFillTx/>
              <a:latin typeface="Open Sans"/>
              <a:ea typeface="+mn-ea"/>
              <a:cs typeface="Open Sans"/>
            </a:endParaRPr>
          </a:p>
        </p:txBody>
      </p:sp>
      <p:sp>
        <p:nvSpPr>
          <p:cNvPr id="77" name="TextBox 76">
            <a:extLst>
              <a:ext uri="{FF2B5EF4-FFF2-40B4-BE49-F238E27FC236}">
                <a16:creationId xmlns:a16="http://schemas.microsoft.com/office/drawing/2014/main" id="{E22D5010-C2FB-4905-AC58-4B03592066FD}"/>
              </a:ext>
            </a:extLst>
          </p:cNvPr>
          <p:cNvSpPr txBox="1"/>
          <p:nvPr/>
        </p:nvSpPr>
        <p:spPr>
          <a:xfrm>
            <a:off x="6096000" y="1896148"/>
            <a:ext cx="5439508" cy="3693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white"/>
                </a:solidFill>
                <a:effectLst/>
                <a:uLnTx/>
                <a:uFillTx/>
                <a:latin typeface="Open Sans Semibold"/>
                <a:ea typeface="+mn-ea"/>
                <a:cs typeface="Open Sans Semibold"/>
              </a:rPr>
              <a:t>Learning from the past</a:t>
            </a:r>
          </a:p>
        </p:txBody>
      </p:sp>
      <p:sp>
        <p:nvSpPr>
          <p:cNvPr id="93" name="TextBox 92">
            <a:extLst>
              <a:ext uri="{FF2B5EF4-FFF2-40B4-BE49-F238E27FC236}">
                <a16:creationId xmlns:a16="http://schemas.microsoft.com/office/drawing/2014/main" id="{E22D5010-C2FB-4905-AC58-4B03592066FD}"/>
              </a:ext>
            </a:extLst>
          </p:cNvPr>
          <p:cNvSpPr txBox="1"/>
          <p:nvPr/>
        </p:nvSpPr>
        <p:spPr>
          <a:xfrm>
            <a:off x="6096000" y="2646578"/>
            <a:ext cx="4267200" cy="3693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prstClr val="white"/>
                </a:solidFill>
                <a:latin typeface="Open Sans Semibold"/>
                <a:cs typeface="Open Sans Semibold"/>
              </a:rPr>
              <a:t>Why we don’t talk about money </a:t>
            </a:r>
            <a:endParaRPr kumimoji="0" lang="en-IN" sz="1800" b="1" i="0" u="none" strike="noStrike" kern="1200" cap="none" spc="0" normalizeH="0" baseline="0" noProof="0" dirty="0">
              <a:ln>
                <a:noFill/>
              </a:ln>
              <a:solidFill>
                <a:prstClr val="white"/>
              </a:solidFill>
              <a:effectLst/>
              <a:uLnTx/>
              <a:uFillTx/>
              <a:latin typeface="Open Sans Semibold"/>
              <a:ea typeface="+mn-ea"/>
              <a:cs typeface="Open Sans Semibold"/>
            </a:endParaRPr>
          </a:p>
        </p:txBody>
      </p:sp>
      <p:sp>
        <p:nvSpPr>
          <p:cNvPr id="24" name="TextBox 23">
            <a:extLst>
              <a:ext uri="{FF2B5EF4-FFF2-40B4-BE49-F238E27FC236}">
                <a16:creationId xmlns:a16="http://schemas.microsoft.com/office/drawing/2014/main" id="{E22D5010-C2FB-4905-AC58-4B03592066FD}"/>
              </a:ext>
            </a:extLst>
          </p:cNvPr>
          <p:cNvSpPr txBox="1"/>
          <p:nvPr/>
        </p:nvSpPr>
        <p:spPr>
          <a:xfrm>
            <a:off x="6096000" y="3397008"/>
            <a:ext cx="5938577" cy="3693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prstClr val="white"/>
                </a:solidFill>
                <a:latin typeface="Open Sans Semibold"/>
                <a:cs typeface="Open Sans Semibold"/>
              </a:rPr>
              <a:t>Money and emotions </a:t>
            </a:r>
            <a:endParaRPr kumimoji="0" lang="en-IN" sz="1800" b="1" i="0" u="none" strike="noStrike" kern="1200" cap="none" spc="0" normalizeH="0" baseline="0" noProof="0" dirty="0">
              <a:ln>
                <a:noFill/>
              </a:ln>
              <a:solidFill>
                <a:prstClr val="white"/>
              </a:solidFill>
              <a:effectLst/>
              <a:uLnTx/>
              <a:uFillTx/>
              <a:latin typeface="Open Sans Semibold"/>
              <a:ea typeface="+mn-ea"/>
              <a:cs typeface="Open Sans Semibold"/>
            </a:endParaRPr>
          </a:p>
        </p:txBody>
      </p:sp>
      <p:sp>
        <p:nvSpPr>
          <p:cNvPr id="27" name="TextBox 26">
            <a:extLst>
              <a:ext uri="{FF2B5EF4-FFF2-40B4-BE49-F238E27FC236}">
                <a16:creationId xmlns:a16="http://schemas.microsoft.com/office/drawing/2014/main" id="{E22D5010-C2FB-4905-AC58-4B03592066FD}"/>
              </a:ext>
            </a:extLst>
          </p:cNvPr>
          <p:cNvSpPr txBox="1"/>
          <p:nvPr/>
        </p:nvSpPr>
        <p:spPr>
          <a:xfrm>
            <a:off x="6121317" y="4147438"/>
            <a:ext cx="6944052" cy="3693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white"/>
                </a:solidFill>
                <a:effectLst/>
                <a:uLnTx/>
                <a:uFillTx/>
                <a:latin typeface="Open Sans Semibold"/>
                <a:ea typeface="+mn-ea"/>
                <a:cs typeface="Open Sans Semibold"/>
              </a:rPr>
              <a:t>Mindset matters</a:t>
            </a:r>
          </a:p>
        </p:txBody>
      </p:sp>
      <p:pic>
        <p:nvPicPr>
          <p:cNvPr id="18" name="Graphic 17">
            <a:extLst>
              <a:ext uri="{FF2B5EF4-FFF2-40B4-BE49-F238E27FC236}">
                <a16:creationId xmlns:a16="http://schemas.microsoft.com/office/drawing/2014/main" id="{DA9CB05A-E37B-AC43-B7C7-2EB85B1347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290" y="6447839"/>
            <a:ext cx="355410" cy="359359"/>
          </a:xfrm>
          <a:prstGeom prst="rect">
            <a:avLst/>
          </a:prstGeom>
        </p:spPr>
      </p:pic>
      <p:pic>
        <p:nvPicPr>
          <p:cNvPr id="6" name="Picture 5">
            <a:extLst>
              <a:ext uri="{FF2B5EF4-FFF2-40B4-BE49-F238E27FC236}">
                <a16:creationId xmlns:a16="http://schemas.microsoft.com/office/drawing/2014/main" id="{6AAA6A14-C84C-88F4-79BB-F884FBE7216C}"/>
              </a:ext>
            </a:extLst>
          </p:cNvPr>
          <p:cNvPicPr>
            <a:picLocks noChangeAspect="1"/>
          </p:cNvPicPr>
          <p:nvPr/>
        </p:nvPicPr>
        <p:blipFill>
          <a:blip r:embed="rId4"/>
          <a:stretch>
            <a:fillRect/>
          </a:stretch>
        </p:blipFill>
        <p:spPr>
          <a:xfrm>
            <a:off x="9887683" y="4147438"/>
            <a:ext cx="1647825" cy="1609725"/>
          </a:xfrm>
          <a:prstGeom prst="rect">
            <a:avLst/>
          </a:prstGeom>
        </p:spPr>
      </p:pic>
    </p:spTree>
    <p:extLst>
      <p:ext uri="{BB962C8B-B14F-4D97-AF65-F5344CB8AC3E}">
        <p14:creationId xmlns:p14="http://schemas.microsoft.com/office/powerpoint/2010/main" val="37665961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385838"/>
            <a:ext cx="12192001" cy="113204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6000" dirty="0">
                <a:solidFill>
                  <a:srgbClr val="94785B"/>
                </a:solidFill>
                <a:latin typeface="Open Sans" panose="020B0606030504020204" pitchFamily="34" charset="0"/>
                <a:ea typeface="Open Sans" panose="020B0606030504020204" pitchFamily="34" charset="0"/>
                <a:cs typeface="Open Sans" panose="020B0606030504020204" pitchFamily="34" charset="0"/>
              </a:rPr>
              <a:t>Money mindset</a:t>
            </a:r>
            <a:endParaRPr sz="60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r>
              <a:rPr lang="en-US" sz="2400" dirty="0">
                <a:solidFill>
                  <a:srgbClr val="003C69"/>
                </a:solidFill>
                <a:latin typeface="Open Sans" panose="020B0606030504020204" pitchFamily="34" charset="0"/>
                <a:ea typeface="Open Sans" panose="020B0606030504020204" pitchFamily="34" charset="0"/>
                <a:cs typeface="Open Sans" panose="020B0606030504020204" pitchFamily="34" charset="0"/>
              </a:rPr>
              <a:t>Learning from the past</a:t>
            </a:r>
            <a:endParaRPr sz="2400" dirty="0">
              <a:solidFill>
                <a:srgbClr val="003C6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545283" y="1998489"/>
            <a:ext cx="11045813" cy="2791198"/>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r>
              <a:rPr lang="en-US" sz="2700" dirty="0">
                <a:solidFill>
                  <a:srgbClr val="003C69"/>
                </a:solidFill>
                <a:latin typeface="Arial"/>
                <a:ea typeface="Arial"/>
                <a:cs typeface="Arial"/>
              </a:rPr>
              <a:t>What is your earliest money memory?</a:t>
            </a:r>
          </a:p>
          <a:p>
            <a:pPr>
              <a:buClr>
                <a:srgbClr val="003C69"/>
              </a:buClr>
            </a:pPr>
            <a:endParaRPr lang="en-US" sz="2700" dirty="0">
              <a:solidFill>
                <a:srgbClr val="003C69"/>
              </a:solidFill>
              <a:latin typeface="Arial"/>
              <a:ea typeface="Arial"/>
              <a:cs typeface="Arial"/>
            </a:endParaRPr>
          </a:p>
          <a:p>
            <a:pPr>
              <a:buClr>
                <a:srgbClr val="003C69"/>
              </a:buClr>
            </a:pPr>
            <a:endParaRPr lang="en-US" sz="2700" dirty="0">
              <a:solidFill>
                <a:srgbClr val="003C69"/>
              </a:solidFill>
              <a:latin typeface="Arial"/>
              <a:ea typeface="Arial"/>
              <a:cs typeface="Arial"/>
            </a:endParaRPr>
          </a:p>
          <a:p>
            <a:pPr>
              <a:buClr>
                <a:srgbClr val="003C69"/>
              </a:buClr>
            </a:pPr>
            <a:endParaRPr lang="en-US" sz="2700" dirty="0">
              <a:solidFill>
                <a:srgbClr val="003C69"/>
              </a:solidFill>
              <a:latin typeface="Arial"/>
              <a:ea typeface="Arial"/>
              <a:cs typeface="Arial"/>
            </a:endParaRPr>
          </a:p>
          <a:p>
            <a:pPr>
              <a:buClr>
                <a:srgbClr val="003C69"/>
              </a:buClr>
            </a:pPr>
            <a:r>
              <a:rPr lang="en-US" sz="2700" dirty="0">
                <a:solidFill>
                  <a:srgbClr val="003C69"/>
                </a:solidFill>
                <a:latin typeface="Arial"/>
                <a:ea typeface="Arial"/>
                <a:cs typeface="Arial"/>
              </a:rPr>
              <a:t>What sort of language did your parents use around money?</a:t>
            </a:r>
          </a:p>
          <a:p>
            <a:pPr>
              <a:buClr>
                <a:srgbClr val="003C69"/>
              </a:buClr>
            </a:pPr>
            <a:r>
              <a:rPr lang="en-US" sz="2700" dirty="0">
                <a:solidFill>
                  <a:srgbClr val="003C69"/>
                </a:solidFill>
                <a:latin typeface="Arial"/>
                <a:ea typeface="Arial"/>
                <a:cs typeface="Arial"/>
              </a:rPr>
              <a:t>	</a:t>
            </a:r>
            <a:r>
              <a:rPr lang="en-US" sz="2000" dirty="0">
                <a:solidFill>
                  <a:srgbClr val="003C69"/>
                </a:solidFill>
                <a:latin typeface="Arial"/>
                <a:ea typeface="Arial"/>
                <a:cs typeface="Arial"/>
              </a:rPr>
              <a:t>Anxiety</a:t>
            </a:r>
            <a:r>
              <a:rPr lang="en-US" sz="2700" dirty="0">
                <a:solidFill>
                  <a:srgbClr val="003C69"/>
                </a:solidFill>
                <a:latin typeface="Arial"/>
                <a:ea typeface="Arial"/>
                <a:cs typeface="Arial"/>
              </a:rPr>
              <a:t>		</a:t>
            </a:r>
            <a:r>
              <a:rPr lang="en-US" sz="2000" dirty="0">
                <a:solidFill>
                  <a:srgbClr val="003C69"/>
                </a:solidFill>
                <a:latin typeface="Arial"/>
                <a:ea typeface="Arial"/>
                <a:cs typeface="Arial"/>
              </a:rPr>
              <a:t>Stress		Greed		Pride		Happy			</a:t>
            </a:r>
          </a:p>
          <a:p>
            <a:pPr>
              <a:buClr>
                <a:srgbClr val="003C69"/>
              </a:buClr>
            </a:pPr>
            <a:r>
              <a:rPr lang="en-US" sz="2000" dirty="0">
                <a:solidFill>
                  <a:srgbClr val="003C69"/>
                </a:solidFill>
                <a:latin typeface="Arial"/>
                <a:ea typeface="Arial"/>
                <a:cs typeface="Arial"/>
              </a:rPr>
              <a:t>		Envy</a:t>
            </a:r>
            <a:r>
              <a:rPr lang="en-US" sz="2700" dirty="0">
                <a:solidFill>
                  <a:srgbClr val="003C69"/>
                </a:solidFill>
                <a:latin typeface="Arial"/>
                <a:ea typeface="Arial"/>
                <a:cs typeface="Arial"/>
              </a:rPr>
              <a:t>		</a:t>
            </a:r>
            <a:r>
              <a:rPr lang="en-US" sz="2000" dirty="0">
                <a:solidFill>
                  <a:srgbClr val="003C69"/>
                </a:solidFill>
                <a:latin typeface="Arial"/>
                <a:ea typeface="Arial"/>
                <a:cs typeface="Arial"/>
              </a:rPr>
              <a:t>Guilt</a:t>
            </a:r>
            <a:r>
              <a:rPr lang="en-US" sz="2700" dirty="0">
                <a:solidFill>
                  <a:srgbClr val="003C69"/>
                </a:solidFill>
                <a:latin typeface="Arial"/>
                <a:ea typeface="Arial"/>
                <a:cs typeface="Arial"/>
              </a:rPr>
              <a:t>		</a:t>
            </a:r>
            <a:r>
              <a:rPr lang="en-US" sz="2000" dirty="0">
                <a:solidFill>
                  <a:srgbClr val="003C69"/>
                </a:solidFill>
                <a:latin typeface="Arial"/>
                <a:ea typeface="Arial"/>
                <a:cs typeface="Arial"/>
              </a:rPr>
              <a:t>Fear</a:t>
            </a:r>
            <a:r>
              <a:rPr lang="en-US" sz="2700" dirty="0">
                <a:solidFill>
                  <a:srgbClr val="003C69"/>
                </a:solidFill>
                <a:latin typeface="Arial"/>
                <a:ea typeface="Arial"/>
                <a:cs typeface="Arial"/>
              </a:rPr>
              <a:t>		</a:t>
            </a:r>
            <a:r>
              <a:rPr lang="en-US" sz="2000" dirty="0">
                <a:solidFill>
                  <a:srgbClr val="003C69"/>
                </a:solidFill>
                <a:latin typeface="Arial"/>
                <a:ea typeface="Arial"/>
                <a:cs typeface="Arial"/>
              </a:rPr>
              <a:t>Security		Love</a:t>
            </a:r>
            <a:endParaRPr sz="2000"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C7F44F62-549D-BDCE-7AF8-71054A13952F}"/>
              </a:ext>
            </a:extLst>
          </p:cNvPr>
          <p:cNvPicPr>
            <a:picLocks noChangeAspect="1"/>
          </p:cNvPicPr>
          <p:nvPr/>
        </p:nvPicPr>
        <p:blipFill>
          <a:blip r:embed="rId4"/>
          <a:stretch>
            <a:fillRect/>
          </a:stretch>
        </p:blipFill>
        <p:spPr>
          <a:xfrm>
            <a:off x="2790824" y="2670188"/>
            <a:ext cx="6610350" cy="723900"/>
          </a:xfrm>
          <a:prstGeom prst="rect">
            <a:avLst/>
          </a:prstGeom>
        </p:spPr>
      </p:pic>
      <p:pic>
        <p:nvPicPr>
          <p:cNvPr id="11" name="Picture 10">
            <a:extLst>
              <a:ext uri="{FF2B5EF4-FFF2-40B4-BE49-F238E27FC236}">
                <a16:creationId xmlns:a16="http://schemas.microsoft.com/office/drawing/2014/main" id="{98961FF1-8C0A-BAA3-0AC1-08FB36874AE9}"/>
              </a:ext>
            </a:extLst>
          </p:cNvPr>
          <p:cNvPicPr>
            <a:picLocks noChangeAspect="1"/>
          </p:cNvPicPr>
          <p:nvPr/>
        </p:nvPicPr>
        <p:blipFill>
          <a:blip r:embed="rId5"/>
          <a:stretch>
            <a:fillRect/>
          </a:stretch>
        </p:blipFill>
        <p:spPr>
          <a:xfrm>
            <a:off x="576566" y="4611363"/>
            <a:ext cx="838200" cy="714375"/>
          </a:xfrm>
          <a:prstGeom prst="rect">
            <a:avLst/>
          </a:prstGeom>
        </p:spPr>
      </p:pic>
      <p:pic>
        <p:nvPicPr>
          <p:cNvPr id="13" name="Picture 12">
            <a:extLst>
              <a:ext uri="{FF2B5EF4-FFF2-40B4-BE49-F238E27FC236}">
                <a16:creationId xmlns:a16="http://schemas.microsoft.com/office/drawing/2014/main" id="{7A9CC2A2-9D27-4C40-9E05-9C780A6852DE}"/>
              </a:ext>
            </a:extLst>
          </p:cNvPr>
          <p:cNvPicPr>
            <a:picLocks noChangeAspect="1"/>
          </p:cNvPicPr>
          <p:nvPr/>
        </p:nvPicPr>
        <p:blipFill>
          <a:blip r:embed="rId5"/>
          <a:stretch>
            <a:fillRect/>
          </a:stretch>
        </p:blipFill>
        <p:spPr>
          <a:xfrm>
            <a:off x="2560477" y="4611362"/>
            <a:ext cx="838200" cy="714375"/>
          </a:xfrm>
          <a:prstGeom prst="rect">
            <a:avLst/>
          </a:prstGeom>
        </p:spPr>
      </p:pic>
      <p:pic>
        <p:nvPicPr>
          <p:cNvPr id="15" name="Picture 14">
            <a:extLst>
              <a:ext uri="{FF2B5EF4-FFF2-40B4-BE49-F238E27FC236}">
                <a16:creationId xmlns:a16="http://schemas.microsoft.com/office/drawing/2014/main" id="{30AA0BAE-4BFC-BEDB-DB31-64CABAC37B5D}"/>
              </a:ext>
            </a:extLst>
          </p:cNvPr>
          <p:cNvPicPr>
            <a:picLocks noChangeAspect="1"/>
          </p:cNvPicPr>
          <p:nvPr/>
        </p:nvPicPr>
        <p:blipFill>
          <a:blip r:embed="rId5"/>
          <a:stretch>
            <a:fillRect/>
          </a:stretch>
        </p:blipFill>
        <p:spPr>
          <a:xfrm>
            <a:off x="4434157" y="4611362"/>
            <a:ext cx="838200" cy="714375"/>
          </a:xfrm>
          <a:prstGeom prst="rect">
            <a:avLst/>
          </a:prstGeom>
        </p:spPr>
      </p:pic>
      <p:pic>
        <p:nvPicPr>
          <p:cNvPr id="17" name="Picture 16">
            <a:extLst>
              <a:ext uri="{FF2B5EF4-FFF2-40B4-BE49-F238E27FC236}">
                <a16:creationId xmlns:a16="http://schemas.microsoft.com/office/drawing/2014/main" id="{DC080CEC-4598-4D98-723B-3B45AF32D566}"/>
              </a:ext>
            </a:extLst>
          </p:cNvPr>
          <p:cNvPicPr>
            <a:picLocks noChangeAspect="1"/>
          </p:cNvPicPr>
          <p:nvPr/>
        </p:nvPicPr>
        <p:blipFill>
          <a:blip r:embed="rId5"/>
          <a:stretch>
            <a:fillRect/>
          </a:stretch>
        </p:blipFill>
        <p:spPr>
          <a:xfrm>
            <a:off x="6386027" y="4611361"/>
            <a:ext cx="838200" cy="714375"/>
          </a:xfrm>
          <a:prstGeom prst="rect">
            <a:avLst/>
          </a:prstGeom>
        </p:spPr>
      </p:pic>
      <p:pic>
        <p:nvPicPr>
          <p:cNvPr id="19" name="Picture 18">
            <a:extLst>
              <a:ext uri="{FF2B5EF4-FFF2-40B4-BE49-F238E27FC236}">
                <a16:creationId xmlns:a16="http://schemas.microsoft.com/office/drawing/2014/main" id="{2543C74F-9AE1-4588-4A45-38D9B74075E7}"/>
              </a:ext>
            </a:extLst>
          </p:cNvPr>
          <p:cNvPicPr>
            <a:picLocks noChangeAspect="1"/>
          </p:cNvPicPr>
          <p:nvPr/>
        </p:nvPicPr>
        <p:blipFill>
          <a:blip r:embed="rId5"/>
          <a:stretch>
            <a:fillRect/>
          </a:stretch>
        </p:blipFill>
        <p:spPr>
          <a:xfrm>
            <a:off x="8259707" y="4611360"/>
            <a:ext cx="838200" cy="714375"/>
          </a:xfrm>
          <a:prstGeom prst="rect">
            <a:avLst/>
          </a:prstGeom>
        </p:spPr>
      </p:pic>
      <p:pic>
        <p:nvPicPr>
          <p:cNvPr id="21" name="Picture 20">
            <a:extLst>
              <a:ext uri="{FF2B5EF4-FFF2-40B4-BE49-F238E27FC236}">
                <a16:creationId xmlns:a16="http://schemas.microsoft.com/office/drawing/2014/main" id="{215BB435-1FD0-C949-9DCD-7C816AF07E15}"/>
              </a:ext>
            </a:extLst>
          </p:cNvPr>
          <p:cNvPicPr>
            <a:picLocks noChangeAspect="1"/>
          </p:cNvPicPr>
          <p:nvPr/>
        </p:nvPicPr>
        <p:blipFill>
          <a:blip r:embed="rId5"/>
          <a:stretch>
            <a:fillRect/>
          </a:stretch>
        </p:blipFill>
        <p:spPr>
          <a:xfrm>
            <a:off x="1608753" y="5469780"/>
            <a:ext cx="838200" cy="714375"/>
          </a:xfrm>
          <a:prstGeom prst="rect">
            <a:avLst/>
          </a:prstGeom>
        </p:spPr>
      </p:pic>
      <p:pic>
        <p:nvPicPr>
          <p:cNvPr id="23" name="Picture 22">
            <a:extLst>
              <a:ext uri="{FF2B5EF4-FFF2-40B4-BE49-F238E27FC236}">
                <a16:creationId xmlns:a16="http://schemas.microsoft.com/office/drawing/2014/main" id="{02F9D571-EEFD-33A5-9641-5D9A95EEFFC2}"/>
              </a:ext>
            </a:extLst>
          </p:cNvPr>
          <p:cNvPicPr>
            <a:picLocks noChangeAspect="1"/>
          </p:cNvPicPr>
          <p:nvPr/>
        </p:nvPicPr>
        <p:blipFill>
          <a:blip r:embed="rId5"/>
          <a:stretch>
            <a:fillRect/>
          </a:stretch>
        </p:blipFill>
        <p:spPr>
          <a:xfrm>
            <a:off x="3502867" y="5469780"/>
            <a:ext cx="838200" cy="714375"/>
          </a:xfrm>
          <a:prstGeom prst="rect">
            <a:avLst/>
          </a:prstGeom>
        </p:spPr>
      </p:pic>
      <p:pic>
        <p:nvPicPr>
          <p:cNvPr id="25" name="Picture 24">
            <a:extLst>
              <a:ext uri="{FF2B5EF4-FFF2-40B4-BE49-F238E27FC236}">
                <a16:creationId xmlns:a16="http://schemas.microsoft.com/office/drawing/2014/main" id="{FC00977C-4817-56EC-3BAD-CF8492A96C06}"/>
              </a:ext>
            </a:extLst>
          </p:cNvPr>
          <p:cNvPicPr>
            <a:picLocks noChangeAspect="1"/>
          </p:cNvPicPr>
          <p:nvPr/>
        </p:nvPicPr>
        <p:blipFill>
          <a:blip r:embed="rId5"/>
          <a:stretch>
            <a:fillRect/>
          </a:stretch>
        </p:blipFill>
        <p:spPr>
          <a:xfrm>
            <a:off x="5396981" y="5461386"/>
            <a:ext cx="838200" cy="714375"/>
          </a:xfrm>
          <a:prstGeom prst="rect">
            <a:avLst/>
          </a:prstGeom>
        </p:spPr>
      </p:pic>
      <p:pic>
        <p:nvPicPr>
          <p:cNvPr id="27" name="Picture 26">
            <a:extLst>
              <a:ext uri="{FF2B5EF4-FFF2-40B4-BE49-F238E27FC236}">
                <a16:creationId xmlns:a16="http://schemas.microsoft.com/office/drawing/2014/main" id="{4F5013E9-3ECE-FB46-B121-CC64F159A2ED}"/>
              </a:ext>
            </a:extLst>
          </p:cNvPr>
          <p:cNvPicPr>
            <a:picLocks noChangeAspect="1"/>
          </p:cNvPicPr>
          <p:nvPr/>
        </p:nvPicPr>
        <p:blipFill>
          <a:blip r:embed="rId5"/>
          <a:stretch>
            <a:fillRect/>
          </a:stretch>
        </p:blipFill>
        <p:spPr>
          <a:xfrm>
            <a:off x="7293427" y="5461385"/>
            <a:ext cx="838200" cy="714375"/>
          </a:xfrm>
          <a:prstGeom prst="rect">
            <a:avLst/>
          </a:prstGeom>
        </p:spPr>
      </p:pic>
      <p:pic>
        <p:nvPicPr>
          <p:cNvPr id="30" name="Picture 29">
            <a:extLst>
              <a:ext uri="{FF2B5EF4-FFF2-40B4-BE49-F238E27FC236}">
                <a16:creationId xmlns:a16="http://schemas.microsoft.com/office/drawing/2014/main" id="{D0FECAF2-4ABE-C0CC-2B70-CDAD4579B8A8}"/>
              </a:ext>
            </a:extLst>
          </p:cNvPr>
          <p:cNvPicPr>
            <a:picLocks noChangeAspect="1"/>
          </p:cNvPicPr>
          <p:nvPr/>
        </p:nvPicPr>
        <p:blipFill>
          <a:blip r:embed="rId5"/>
          <a:stretch>
            <a:fillRect/>
          </a:stretch>
        </p:blipFill>
        <p:spPr>
          <a:xfrm>
            <a:off x="9185209" y="5461384"/>
            <a:ext cx="838200" cy="714375"/>
          </a:xfrm>
          <a:prstGeom prst="rect">
            <a:avLst/>
          </a:prstGeom>
        </p:spPr>
      </p:pic>
    </p:spTree>
    <p:extLst>
      <p:ext uri="{BB962C8B-B14F-4D97-AF65-F5344CB8AC3E}">
        <p14:creationId xmlns:p14="http://schemas.microsoft.com/office/powerpoint/2010/main" val="231947577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385838"/>
            <a:ext cx="12192001" cy="113204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6000" dirty="0">
                <a:solidFill>
                  <a:srgbClr val="94785B"/>
                </a:solidFill>
                <a:latin typeface="Open Sans" panose="020B0606030504020204" pitchFamily="34" charset="0"/>
                <a:ea typeface="Open Sans" panose="020B0606030504020204" pitchFamily="34" charset="0"/>
                <a:cs typeface="Open Sans" panose="020B0606030504020204" pitchFamily="34" charset="0"/>
              </a:rPr>
              <a:t>Money mindset</a:t>
            </a:r>
            <a:endParaRPr sz="60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r>
              <a:rPr lang="en-US" sz="2400" dirty="0">
                <a:solidFill>
                  <a:srgbClr val="003C69"/>
                </a:solidFill>
                <a:latin typeface="Open Sans" panose="020B0606030504020204" pitchFamily="34" charset="0"/>
                <a:ea typeface="Open Sans" panose="020B0606030504020204" pitchFamily="34" charset="0"/>
                <a:cs typeface="Open Sans" panose="020B0606030504020204" pitchFamily="34" charset="0"/>
              </a:rPr>
              <a:t>Learning from the past</a:t>
            </a:r>
            <a:endParaRPr sz="2400" dirty="0">
              <a:solidFill>
                <a:srgbClr val="003C6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545283" y="1998489"/>
            <a:ext cx="11045813" cy="2791198"/>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r>
              <a:rPr lang="en-US" sz="2700" dirty="0">
                <a:solidFill>
                  <a:srgbClr val="003C69"/>
                </a:solidFill>
                <a:latin typeface="Arial"/>
                <a:ea typeface="Arial"/>
                <a:cs typeface="Arial"/>
              </a:rPr>
              <a:t>When you started to have money of your own as a child, how did you handle it? 		</a:t>
            </a:r>
          </a:p>
          <a:p>
            <a:pPr algn="ctr">
              <a:buClr>
                <a:srgbClr val="003C69"/>
              </a:buClr>
            </a:pPr>
            <a:r>
              <a:rPr lang="en-US" sz="2700" dirty="0">
                <a:solidFill>
                  <a:srgbClr val="003C69"/>
                </a:solidFill>
                <a:latin typeface="Arial"/>
                <a:ea typeface="Arial"/>
                <a:cs typeface="Arial"/>
              </a:rPr>
              <a:t>Spend?  </a:t>
            </a:r>
          </a:p>
          <a:p>
            <a:pPr algn="ctr">
              <a:buClr>
                <a:srgbClr val="003C69"/>
              </a:buClr>
            </a:pPr>
            <a:endParaRPr lang="en-US" sz="2700" dirty="0">
              <a:solidFill>
                <a:srgbClr val="003C69"/>
              </a:solidFill>
              <a:latin typeface="Arial"/>
              <a:ea typeface="Arial"/>
              <a:cs typeface="Arial"/>
            </a:endParaRPr>
          </a:p>
          <a:p>
            <a:pPr algn="ctr">
              <a:buClr>
                <a:srgbClr val="003C69"/>
              </a:buClr>
            </a:pPr>
            <a:r>
              <a:rPr lang="en-US" sz="2700" dirty="0">
                <a:solidFill>
                  <a:srgbClr val="003C69"/>
                </a:solidFill>
                <a:latin typeface="Arial"/>
                <a:ea typeface="Arial"/>
                <a:cs typeface="Arial"/>
              </a:rPr>
              <a:t>Save?</a:t>
            </a:r>
          </a:p>
          <a:p>
            <a:pPr algn="ctr">
              <a:buClr>
                <a:srgbClr val="003C69"/>
              </a:buClr>
            </a:pPr>
            <a:endParaRPr lang="en-US" sz="2700" dirty="0">
              <a:solidFill>
                <a:srgbClr val="003C69"/>
              </a:solidFill>
              <a:latin typeface="Arial"/>
              <a:ea typeface="Arial"/>
              <a:cs typeface="Arial"/>
            </a:endParaRPr>
          </a:p>
          <a:p>
            <a:pPr algn="ctr">
              <a:buClr>
                <a:srgbClr val="003C69"/>
              </a:buClr>
            </a:pPr>
            <a:r>
              <a:rPr lang="en-US" sz="2700" dirty="0">
                <a:solidFill>
                  <a:srgbClr val="003C69"/>
                </a:solidFill>
                <a:latin typeface="Arial"/>
                <a:ea typeface="Arial"/>
                <a:cs typeface="Arial"/>
              </a:rPr>
              <a:t>Did that set a money pattern? </a:t>
            </a:r>
            <a:endParaRPr sz="2000"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98961FF1-8C0A-BAA3-0AC1-08FB36874AE9}"/>
              </a:ext>
            </a:extLst>
          </p:cNvPr>
          <p:cNvPicPr>
            <a:picLocks noChangeAspect="1"/>
          </p:cNvPicPr>
          <p:nvPr/>
        </p:nvPicPr>
        <p:blipFill>
          <a:blip r:embed="rId4"/>
          <a:stretch>
            <a:fillRect/>
          </a:stretch>
        </p:blipFill>
        <p:spPr>
          <a:xfrm>
            <a:off x="4520919" y="4056777"/>
            <a:ext cx="838200" cy="714375"/>
          </a:xfrm>
          <a:prstGeom prst="rect">
            <a:avLst/>
          </a:prstGeom>
        </p:spPr>
      </p:pic>
      <p:pic>
        <p:nvPicPr>
          <p:cNvPr id="3" name="Picture 2">
            <a:extLst>
              <a:ext uri="{FF2B5EF4-FFF2-40B4-BE49-F238E27FC236}">
                <a16:creationId xmlns:a16="http://schemas.microsoft.com/office/drawing/2014/main" id="{45EEB17E-E9FF-60C5-022C-1F2815B2F2C4}"/>
              </a:ext>
            </a:extLst>
          </p:cNvPr>
          <p:cNvPicPr>
            <a:picLocks noChangeAspect="1"/>
          </p:cNvPicPr>
          <p:nvPr/>
        </p:nvPicPr>
        <p:blipFill>
          <a:blip r:embed="rId4"/>
          <a:stretch>
            <a:fillRect/>
          </a:stretch>
        </p:blipFill>
        <p:spPr>
          <a:xfrm>
            <a:off x="4520919" y="3036900"/>
            <a:ext cx="838200" cy="714375"/>
          </a:xfrm>
          <a:prstGeom prst="rect">
            <a:avLst/>
          </a:prstGeom>
        </p:spPr>
      </p:pic>
      <p:pic>
        <p:nvPicPr>
          <p:cNvPr id="6" name="Picture 5">
            <a:extLst>
              <a:ext uri="{FF2B5EF4-FFF2-40B4-BE49-F238E27FC236}">
                <a16:creationId xmlns:a16="http://schemas.microsoft.com/office/drawing/2014/main" id="{1405B639-C64A-20FF-8262-639DFD7A6B7E}"/>
              </a:ext>
            </a:extLst>
          </p:cNvPr>
          <p:cNvPicPr>
            <a:picLocks noChangeAspect="1"/>
          </p:cNvPicPr>
          <p:nvPr/>
        </p:nvPicPr>
        <p:blipFill>
          <a:blip r:embed="rId4"/>
          <a:stretch>
            <a:fillRect/>
          </a:stretch>
        </p:blipFill>
        <p:spPr>
          <a:xfrm>
            <a:off x="2932084" y="5028008"/>
            <a:ext cx="838200" cy="714375"/>
          </a:xfrm>
          <a:prstGeom prst="rect">
            <a:avLst/>
          </a:prstGeom>
        </p:spPr>
      </p:pic>
    </p:spTree>
    <p:extLst>
      <p:ext uri="{BB962C8B-B14F-4D97-AF65-F5344CB8AC3E}">
        <p14:creationId xmlns:p14="http://schemas.microsoft.com/office/powerpoint/2010/main" val="29776641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385838"/>
            <a:ext cx="12192001" cy="113204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6000" dirty="0">
                <a:solidFill>
                  <a:srgbClr val="94785B"/>
                </a:solidFill>
                <a:latin typeface="Open Sans" panose="020B0606030504020204" pitchFamily="34" charset="0"/>
                <a:ea typeface="Open Sans" panose="020B0606030504020204" pitchFamily="34" charset="0"/>
                <a:cs typeface="Open Sans" panose="020B0606030504020204" pitchFamily="34" charset="0"/>
              </a:rPr>
              <a:t>Money mindset</a:t>
            </a:r>
            <a:endParaRPr sz="60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r>
              <a:rPr lang="en-US" sz="2400" dirty="0">
                <a:solidFill>
                  <a:srgbClr val="003C69"/>
                </a:solidFill>
                <a:latin typeface="Open Sans" panose="020B0606030504020204" pitchFamily="34" charset="0"/>
                <a:ea typeface="Open Sans" panose="020B0606030504020204" pitchFamily="34" charset="0"/>
                <a:cs typeface="Open Sans" panose="020B0606030504020204" pitchFamily="34" charset="0"/>
              </a:rPr>
              <a:t>Learning from the past</a:t>
            </a: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545283" y="1998489"/>
            <a:ext cx="11045813" cy="2791198"/>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endParaRPr sz="2000"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AAD079C-2C6F-A46A-5BE0-AA312D2942D9}"/>
              </a:ext>
            </a:extLst>
          </p:cNvPr>
          <p:cNvSpPr txBox="1"/>
          <p:nvPr/>
        </p:nvSpPr>
        <p:spPr>
          <a:xfrm>
            <a:off x="946298" y="2349795"/>
            <a:ext cx="10334846" cy="2893100"/>
          </a:xfrm>
          <a:prstGeom prst="rect">
            <a:avLst/>
          </a:prstGeom>
          <a:noFill/>
        </p:spPr>
        <p:txBody>
          <a:bodyPr wrap="square" rtlCol="0">
            <a:spAutoFit/>
          </a:bodyPr>
          <a:lstStyle/>
          <a:p>
            <a:r>
              <a:rPr lang="en-US" sz="3600" i="1" dirty="0">
                <a:solidFill>
                  <a:srgbClr val="003C69"/>
                </a:solidFill>
              </a:rPr>
              <a:t>“Money scripts are typically unconscious, developed in childhood, passed down from generation to generation within families and cultures, contextually bound, and often only partial truths.”</a:t>
            </a:r>
          </a:p>
          <a:p>
            <a:endParaRPr lang="en-US" dirty="0"/>
          </a:p>
          <a:p>
            <a:r>
              <a:rPr lang="en-US" sz="2000" dirty="0">
                <a:solidFill>
                  <a:srgbClr val="003C69"/>
                </a:solidFill>
              </a:rPr>
              <a:t>- Bradley </a:t>
            </a:r>
            <a:r>
              <a:rPr lang="en-US" sz="2000" dirty="0" err="1">
                <a:solidFill>
                  <a:srgbClr val="003C69"/>
                </a:solidFill>
              </a:rPr>
              <a:t>Klontz</a:t>
            </a:r>
            <a:r>
              <a:rPr lang="en-US" sz="2000" dirty="0">
                <a:solidFill>
                  <a:srgbClr val="003C69"/>
                </a:solidFill>
              </a:rPr>
              <a:t> and Ted </a:t>
            </a:r>
            <a:r>
              <a:rPr lang="en-US" sz="2000" dirty="0" err="1">
                <a:solidFill>
                  <a:srgbClr val="003C69"/>
                </a:solidFill>
              </a:rPr>
              <a:t>Klontz</a:t>
            </a:r>
            <a:endParaRPr lang="en-US" sz="2000" dirty="0">
              <a:solidFill>
                <a:srgbClr val="003C69"/>
              </a:solidFill>
            </a:endParaRPr>
          </a:p>
        </p:txBody>
      </p:sp>
    </p:spTree>
    <p:extLst>
      <p:ext uri="{BB962C8B-B14F-4D97-AF65-F5344CB8AC3E}">
        <p14:creationId xmlns:p14="http://schemas.microsoft.com/office/powerpoint/2010/main" val="198450132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385838"/>
            <a:ext cx="12192001" cy="113204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6000" dirty="0">
                <a:solidFill>
                  <a:srgbClr val="94785B"/>
                </a:solidFill>
                <a:latin typeface="Open Sans" panose="020B0606030504020204" pitchFamily="34" charset="0"/>
                <a:ea typeface="Open Sans" panose="020B0606030504020204" pitchFamily="34" charset="0"/>
                <a:cs typeface="Open Sans" panose="020B0606030504020204" pitchFamily="34" charset="0"/>
              </a:rPr>
              <a:t>Money mindset</a:t>
            </a:r>
            <a:endParaRPr sz="60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r>
              <a:rPr lang="en-US" sz="2400" dirty="0">
                <a:solidFill>
                  <a:srgbClr val="003C69"/>
                </a:solidFill>
                <a:latin typeface="Open Sans" panose="020B0606030504020204" pitchFamily="34" charset="0"/>
                <a:ea typeface="Open Sans" panose="020B0606030504020204" pitchFamily="34" charset="0"/>
                <a:cs typeface="Open Sans" panose="020B0606030504020204" pitchFamily="34" charset="0"/>
              </a:rPr>
              <a:t>Why we don’t talk about money</a:t>
            </a:r>
            <a:endParaRPr sz="2400" dirty="0">
              <a:solidFill>
                <a:srgbClr val="003C6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545283" y="1998489"/>
            <a:ext cx="11045813" cy="2791198"/>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r>
              <a:rPr lang="en-US" sz="2700" dirty="0">
                <a:solidFill>
                  <a:srgbClr val="003C69"/>
                </a:solidFill>
                <a:latin typeface="Arial"/>
                <a:ea typeface="Arial"/>
                <a:cs typeface="Arial"/>
              </a:rPr>
              <a:t>75% of people don’t have financial conversations with their friends</a:t>
            </a:r>
          </a:p>
          <a:p>
            <a:pPr>
              <a:buClr>
                <a:srgbClr val="003C69"/>
              </a:buClr>
            </a:pPr>
            <a:r>
              <a:rPr lang="en-US" sz="2700" dirty="0">
                <a:solidFill>
                  <a:srgbClr val="003C69"/>
                </a:solidFill>
                <a:latin typeface="Arial"/>
                <a:ea typeface="Arial"/>
                <a:cs typeface="Arial"/>
              </a:rPr>
              <a:t>	</a:t>
            </a:r>
            <a:r>
              <a:rPr lang="en-US" sz="2400" dirty="0">
                <a:solidFill>
                  <a:srgbClr val="81684A"/>
                </a:solidFill>
                <a:latin typeface="Arial"/>
                <a:ea typeface="Arial"/>
                <a:cs typeface="Arial"/>
              </a:rPr>
              <a:t>“people are more comfortable talking with friends about marital 	discord, 	mental health, addiction, race, sex, and politics than money.”*</a:t>
            </a:r>
          </a:p>
          <a:p>
            <a:pPr>
              <a:buClr>
                <a:srgbClr val="003C69"/>
              </a:buClr>
            </a:pPr>
            <a:endParaRPr lang="en-US" sz="2700" dirty="0">
              <a:solidFill>
                <a:srgbClr val="003C69"/>
              </a:solidFill>
              <a:latin typeface="Arial"/>
              <a:ea typeface="Arial"/>
              <a:cs typeface="Arial"/>
            </a:endParaRPr>
          </a:p>
          <a:p>
            <a:pPr>
              <a:buClr>
                <a:srgbClr val="003C69"/>
              </a:buClr>
            </a:pPr>
            <a:r>
              <a:rPr lang="en-US" sz="2700" dirty="0">
                <a:solidFill>
                  <a:srgbClr val="003C69"/>
                </a:solidFill>
                <a:latin typeface="Arial"/>
                <a:ea typeface="Arial"/>
                <a:cs typeface="Arial"/>
              </a:rPr>
              <a:t>46% of couples don’t talk about money with their partners</a:t>
            </a:r>
          </a:p>
          <a:p>
            <a:pPr algn="ctr">
              <a:buClr>
                <a:srgbClr val="003C69"/>
              </a:buClr>
            </a:pPr>
            <a:r>
              <a:rPr lang="en-US" sz="2400" dirty="0">
                <a:solidFill>
                  <a:srgbClr val="81684A"/>
                </a:solidFill>
                <a:latin typeface="Arial"/>
                <a:ea typeface="Arial"/>
                <a:cs typeface="Arial"/>
              </a:rPr>
              <a:t>Financial disagreements rank as the strongest predictor of divorce.</a:t>
            </a:r>
            <a:endParaRPr sz="2400" dirty="0">
              <a:solidFill>
                <a:srgbClr val="81684A"/>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77638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0" y="337149"/>
            <a:ext cx="12192001" cy="91044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400" dirty="0">
                <a:solidFill>
                  <a:srgbClr val="94785B"/>
                </a:solidFill>
                <a:latin typeface="Open Sans" panose="020B0606030504020204" pitchFamily="34" charset="0"/>
                <a:ea typeface="Open Sans" panose="020B0606030504020204" pitchFamily="34" charset="0"/>
                <a:cs typeface="Open Sans" panose="020B0606030504020204" pitchFamily="34" charset="0"/>
              </a:rPr>
              <a:t>Money mindset</a:t>
            </a:r>
            <a:endParaRPr sz="44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r>
              <a:rPr lang="en-US" sz="2400" dirty="0">
                <a:solidFill>
                  <a:srgbClr val="003C69"/>
                </a:solidFill>
                <a:latin typeface="Open Sans" panose="020B0606030504020204" pitchFamily="34" charset="0"/>
                <a:ea typeface="Open Sans" panose="020B0606030504020204" pitchFamily="34" charset="0"/>
                <a:cs typeface="Open Sans" panose="020B0606030504020204" pitchFamily="34" charset="0"/>
              </a:rPr>
              <a:t>Why we don’t talk about money</a:t>
            </a:r>
            <a:endParaRPr sz="2400" dirty="0">
              <a:solidFill>
                <a:srgbClr val="003C6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43009" y="1424331"/>
            <a:ext cx="10905982" cy="2791198"/>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1800" u="sng" dirty="0">
                <a:solidFill>
                  <a:srgbClr val="81684A"/>
                </a:solidFill>
                <a:latin typeface="Arial"/>
                <a:ea typeface="Arial"/>
                <a:cs typeface="Arial"/>
              </a:rPr>
              <a:t>Inherited a </a:t>
            </a:r>
            <a:r>
              <a:rPr lang="en-US" sz="1800" u="sng" dirty="0">
                <a:solidFill>
                  <a:srgbClr val="003C69"/>
                </a:solidFill>
                <a:latin typeface="Arial"/>
                <a:ea typeface="Arial"/>
                <a:cs typeface="Arial"/>
              </a:rPr>
              <a:t>Money Script</a:t>
            </a:r>
          </a:p>
          <a:p>
            <a:pPr marL="342900" indent="-342900" algn="ctr">
              <a:buClr>
                <a:srgbClr val="003C69"/>
              </a:buClr>
              <a:buFont typeface="Arial" panose="020B0604020202020204" pitchFamily="34" charset="0"/>
              <a:buChar char="•"/>
            </a:pPr>
            <a:r>
              <a:rPr lang="en-US" sz="1800" dirty="0">
                <a:solidFill>
                  <a:srgbClr val="81684A"/>
                </a:solidFill>
                <a:latin typeface="Arial"/>
                <a:ea typeface="Arial"/>
                <a:cs typeface="Arial"/>
              </a:rPr>
              <a:t>Money values passed on to you.</a:t>
            </a:r>
          </a:p>
          <a:p>
            <a:pPr algn="ctr">
              <a:buClr>
                <a:srgbClr val="003C69"/>
              </a:buClr>
            </a:pPr>
            <a:endParaRPr lang="en-US" sz="1800" dirty="0">
              <a:solidFill>
                <a:srgbClr val="81684A"/>
              </a:solidFill>
              <a:latin typeface="Arial"/>
              <a:ea typeface="Arial"/>
              <a:cs typeface="Arial"/>
            </a:endParaRPr>
          </a:p>
          <a:p>
            <a:pPr algn="ctr">
              <a:buClr>
                <a:srgbClr val="003C69"/>
              </a:buClr>
            </a:pPr>
            <a:r>
              <a:rPr lang="en-US" sz="1800" u="sng" dirty="0">
                <a:solidFill>
                  <a:srgbClr val="81684A"/>
                </a:solidFill>
                <a:latin typeface="Arial"/>
                <a:ea typeface="Arial"/>
                <a:cs typeface="Arial"/>
              </a:rPr>
              <a:t>Protect </a:t>
            </a:r>
            <a:r>
              <a:rPr lang="en-US" sz="1800" u="sng" dirty="0">
                <a:solidFill>
                  <a:srgbClr val="003C69"/>
                </a:solidFill>
                <a:latin typeface="Arial"/>
                <a:ea typeface="Arial"/>
                <a:cs typeface="Arial"/>
              </a:rPr>
              <a:t>Social Status</a:t>
            </a:r>
          </a:p>
          <a:p>
            <a:pPr marL="342900" indent="-342900" algn="ctr">
              <a:buClr>
                <a:srgbClr val="003C69"/>
              </a:buClr>
              <a:buFont typeface="Arial" panose="020B0604020202020204" pitchFamily="34" charset="0"/>
              <a:buChar char="•"/>
            </a:pPr>
            <a:r>
              <a:rPr lang="en-US" sz="1800" dirty="0">
                <a:solidFill>
                  <a:srgbClr val="81684A"/>
                </a:solidFill>
                <a:latin typeface="Arial"/>
                <a:ea typeface="Arial"/>
                <a:cs typeface="Arial"/>
              </a:rPr>
              <a:t>Where we rank our group and how we form our relationships comes back to status.</a:t>
            </a:r>
          </a:p>
          <a:p>
            <a:pPr marL="342900" indent="-342900" algn="ctr">
              <a:buClr>
                <a:srgbClr val="003C69"/>
              </a:buClr>
              <a:buFont typeface="Arial" panose="020B0604020202020204" pitchFamily="34" charset="0"/>
              <a:buChar char="•"/>
            </a:pPr>
            <a:endParaRPr lang="en-US" sz="1800" dirty="0">
              <a:solidFill>
                <a:srgbClr val="81684A"/>
              </a:solidFill>
              <a:latin typeface="Arial"/>
              <a:ea typeface="Arial"/>
              <a:cs typeface="Arial"/>
            </a:endParaRPr>
          </a:p>
          <a:p>
            <a:pPr algn="ctr">
              <a:buClr>
                <a:srgbClr val="003C69"/>
              </a:buClr>
            </a:pPr>
            <a:r>
              <a:rPr lang="en-US" sz="1800" u="sng" dirty="0">
                <a:solidFill>
                  <a:srgbClr val="81684A"/>
                </a:solidFill>
                <a:latin typeface="Arial"/>
                <a:ea typeface="Arial"/>
                <a:cs typeface="Arial"/>
              </a:rPr>
              <a:t>Fear </a:t>
            </a:r>
            <a:r>
              <a:rPr lang="en-US" sz="1800" u="sng" dirty="0">
                <a:solidFill>
                  <a:srgbClr val="003C69"/>
                </a:solidFill>
                <a:latin typeface="Arial"/>
                <a:ea typeface="Arial"/>
                <a:cs typeface="Arial"/>
              </a:rPr>
              <a:t>Judgement</a:t>
            </a:r>
          </a:p>
          <a:p>
            <a:pPr marL="342900" indent="-342900" algn="ctr">
              <a:buClr>
                <a:srgbClr val="003C69"/>
              </a:buClr>
              <a:buFont typeface="Arial" panose="020B0604020202020204" pitchFamily="34" charset="0"/>
              <a:buChar char="•"/>
            </a:pPr>
            <a:r>
              <a:rPr lang="en-US" sz="1800" dirty="0">
                <a:solidFill>
                  <a:srgbClr val="81684A"/>
                </a:solidFill>
                <a:latin typeface="Arial"/>
                <a:ea typeface="Arial"/>
                <a:cs typeface="Arial"/>
              </a:rPr>
              <a:t>We worry people won’t like us because we have too little, or we will be judged because we have more.</a:t>
            </a:r>
          </a:p>
          <a:p>
            <a:pPr marL="342900" indent="-342900" algn="ctr">
              <a:buClr>
                <a:srgbClr val="003C69"/>
              </a:buClr>
              <a:buFont typeface="Arial" panose="020B0604020202020204" pitchFamily="34" charset="0"/>
              <a:buChar char="•"/>
            </a:pPr>
            <a:endParaRPr lang="en-US" sz="1800" dirty="0">
              <a:solidFill>
                <a:srgbClr val="81684A"/>
              </a:solidFill>
              <a:latin typeface="Arial"/>
              <a:ea typeface="Arial"/>
              <a:cs typeface="Arial"/>
            </a:endParaRPr>
          </a:p>
          <a:p>
            <a:pPr algn="ctr">
              <a:buClr>
                <a:srgbClr val="003C69"/>
              </a:buClr>
            </a:pPr>
            <a:r>
              <a:rPr lang="en-US" sz="1800" u="sng" dirty="0">
                <a:solidFill>
                  <a:srgbClr val="81684A"/>
                </a:solidFill>
                <a:latin typeface="Arial"/>
                <a:ea typeface="Arial"/>
                <a:cs typeface="Arial"/>
              </a:rPr>
              <a:t>Financial </a:t>
            </a:r>
            <a:r>
              <a:rPr lang="en-US" sz="1800" u="sng" dirty="0">
                <a:solidFill>
                  <a:srgbClr val="003C69"/>
                </a:solidFill>
                <a:latin typeface="Arial"/>
                <a:ea typeface="Arial"/>
                <a:cs typeface="Arial"/>
              </a:rPr>
              <a:t>Shame</a:t>
            </a:r>
          </a:p>
          <a:p>
            <a:pPr marL="342900" indent="-342900" algn="ctr">
              <a:buClr>
                <a:srgbClr val="003C69"/>
              </a:buClr>
              <a:buFont typeface="Arial" panose="020B0604020202020204" pitchFamily="34" charset="0"/>
              <a:buChar char="•"/>
            </a:pPr>
            <a:r>
              <a:rPr lang="en-US" sz="1800" dirty="0">
                <a:solidFill>
                  <a:srgbClr val="81684A"/>
                </a:solidFill>
                <a:latin typeface="Arial"/>
                <a:ea typeface="Arial"/>
                <a:cs typeface="Arial"/>
              </a:rPr>
              <a:t>We feel shame about our financial mistakes or feel we aren’t doing as well as others.</a:t>
            </a:r>
          </a:p>
          <a:p>
            <a:pPr algn="ctr">
              <a:buClr>
                <a:srgbClr val="003C69"/>
              </a:buClr>
            </a:pPr>
            <a:endParaRPr lang="en-US" sz="1800" dirty="0">
              <a:solidFill>
                <a:srgbClr val="81684A"/>
              </a:solidFill>
              <a:latin typeface="Arial"/>
              <a:ea typeface="Arial"/>
              <a:cs typeface="Arial"/>
            </a:endParaRPr>
          </a:p>
          <a:p>
            <a:pPr algn="ctr">
              <a:buClr>
                <a:srgbClr val="003C69"/>
              </a:buClr>
            </a:pPr>
            <a:r>
              <a:rPr lang="en-US" sz="1800" u="sng" dirty="0">
                <a:solidFill>
                  <a:srgbClr val="003C69"/>
                </a:solidFill>
                <a:latin typeface="Arial"/>
                <a:ea typeface="Arial"/>
                <a:cs typeface="Arial"/>
              </a:rPr>
              <a:t>Avoid</a:t>
            </a:r>
            <a:r>
              <a:rPr lang="en-US" sz="1800" u="sng" dirty="0">
                <a:solidFill>
                  <a:srgbClr val="81684A"/>
                </a:solidFill>
                <a:latin typeface="Arial"/>
                <a:ea typeface="Arial"/>
                <a:cs typeface="Arial"/>
              </a:rPr>
              <a:t> the Situation</a:t>
            </a:r>
          </a:p>
          <a:p>
            <a:pPr marL="285750" indent="-285750" algn="ctr">
              <a:buClr>
                <a:srgbClr val="003C69"/>
              </a:buClr>
              <a:buFont typeface="Arial" panose="020B0604020202020204" pitchFamily="34" charset="0"/>
              <a:buChar char="•"/>
            </a:pPr>
            <a:r>
              <a:rPr lang="en-US" sz="1800" dirty="0">
                <a:solidFill>
                  <a:srgbClr val="81684A"/>
                </a:solidFill>
                <a:latin typeface="Arial"/>
                <a:ea typeface="Arial"/>
                <a:cs typeface="Arial"/>
              </a:rPr>
              <a:t>We don’t know what to do, or don’t want to do what we know we need to do.</a:t>
            </a:r>
          </a:p>
          <a:p>
            <a:pPr marL="342900" indent="-342900">
              <a:buClr>
                <a:srgbClr val="003C69"/>
              </a:buClr>
              <a:buFont typeface="Arial" panose="020B0604020202020204" pitchFamily="34" charset="0"/>
              <a:buChar char="•"/>
            </a:pPr>
            <a:endParaRPr lang="en-US" sz="1800" dirty="0">
              <a:solidFill>
                <a:srgbClr val="81684A"/>
              </a:solidFill>
              <a:latin typeface="Arial"/>
              <a:ea typeface="Arial"/>
              <a:cs typeface="Arial"/>
            </a:endParaRPr>
          </a:p>
          <a:p>
            <a:pPr marL="285750" indent="-285750">
              <a:buClr>
                <a:srgbClr val="003C69"/>
              </a:buClr>
              <a:buFont typeface="Arial" panose="020B0604020202020204" pitchFamily="34" charset="0"/>
              <a:buChar char="•"/>
            </a:pPr>
            <a:endParaRPr lang="en-US" sz="1800" dirty="0">
              <a:solidFill>
                <a:srgbClr val="003C69"/>
              </a:solidFill>
              <a:latin typeface="Arial"/>
              <a:ea typeface="Arial"/>
              <a:cs typeface="Arial"/>
            </a:endParaRPr>
          </a:p>
          <a:p>
            <a:pPr algn="ctr">
              <a:buClr>
                <a:srgbClr val="003C69"/>
              </a:buClr>
            </a:pPr>
            <a:endParaRPr lang="en-US" sz="2000" dirty="0">
              <a:solidFill>
                <a:srgbClr val="81684A"/>
              </a:solidFill>
              <a:latin typeface="Arial"/>
              <a:ea typeface="Arial"/>
              <a:cs typeface="Arial"/>
            </a:endParaRPr>
          </a:p>
          <a:p>
            <a:pPr>
              <a:buClr>
                <a:srgbClr val="003C69"/>
              </a:buClr>
            </a:pPr>
            <a:endParaRPr lang="en-US" sz="2000" dirty="0">
              <a:solidFill>
                <a:srgbClr val="81684A"/>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76825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0" y="337149"/>
            <a:ext cx="12192001" cy="91044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400" dirty="0">
                <a:solidFill>
                  <a:srgbClr val="94785B"/>
                </a:solidFill>
                <a:latin typeface="Open Sans" panose="020B0606030504020204" pitchFamily="34" charset="0"/>
                <a:ea typeface="Open Sans" panose="020B0606030504020204" pitchFamily="34" charset="0"/>
                <a:cs typeface="Open Sans" panose="020B0606030504020204" pitchFamily="34" charset="0"/>
              </a:rPr>
              <a:t>Money mindset</a:t>
            </a:r>
            <a:endParaRPr sz="44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r>
              <a:rPr lang="en-US" sz="2400" dirty="0">
                <a:solidFill>
                  <a:srgbClr val="003C69"/>
                </a:solidFill>
                <a:latin typeface="Open Sans" panose="020B0606030504020204" pitchFamily="34" charset="0"/>
                <a:ea typeface="Open Sans" panose="020B0606030504020204" pitchFamily="34" charset="0"/>
                <a:cs typeface="Open Sans" panose="020B0606030504020204" pitchFamily="34" charset="0"/>
              </a:rPr>
              <a:t>Money &amp; emotions</a:t>
            </a:r>
            <a:endParaRPr sz="2400" dirty="0">
              <a:solidFill>
                <a:srgbClr val="003C6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43008" y="1647615"/>
            <a:ext cx="10905982" cy="2791198"/>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r>
              <a:rPr lang="en-US" sz="2000" dirty="0">
                <a:solidFill>
                  <a:srgbClr val="003C69"/>
                </a:solidFill>
                <a:latin typeface="Arial"/>
                <a:ea typeface="Arial"/>
                <a:cs typeface="Arial"/>
              </a:rPr>
              <a:t>“85% - 90% of our money decisions are based on our emotions.” </a:t>
            </a:r>
          </a:p>
          <a:p>
            <a:pPr>
              <a:buClr>
                <a:srgbClr val="003C69"/>
              </a:buClr>
            </a:pPr>
            <a:r>
              <a:rPr lang="en-US" sz="2000" dirty="0">
                <a:solidFill>
                  <a:srgbClr val="81684A"/>
                </a:solidFill>
                <a:latin typeface="Arial"/>
                <a:ea typeface="Arial"/>
                <a:cs typeface="Arial"/>
              </a:rPr>
              <a:t>	- </a:t>
            </a:r>
            <a:r>
              <a:rPr lang="en-US" sz="1600" dirty="0">
                <a:solidFill>
                  <a:srgbClr val="81684A"/>
                </a:solidFill>
                <a:latin typeface="Arial"/>
                <a:ea typeface="Arial"/>
                <a:cs typeface="Arial"/>
              </a:rPr>
              <a:t>Bari Tessler </a:t>
            </a:r>
            <a:r>
              <a:rPr lang="en-US" sz="1600" i="1" dirty="0">
                <a:solidFill>
                  <a:srgbClr val="81684A"/>
                </a:solidFill>
                <a:latin typeface="Arial"/>
                <a:ea typeface="Arial"/>
                <a:cs typeface="Arial"/>
              </a:rPr>
              <a:t>The Art of Money Workbook</a:t>
            </a:r>
          </a:p>
          <a:p>
            <a:pPr>
              <a:buClr>
                <a:srgbClr val="003C69"/>
              </a:buClr>
            </a:pPr>
            <a:endParaRPr lang="en-US" sz="1400" i="1" dirty="0">
              <a:solidFill>
                <a:srgbClr val="81684A"/>
              </a:solidFill>
              <a:latin typeface="Arial"/>
              <a:ea typeface="Arial"/>
              <a:cs typeface="Arial"/>
            </a:endParaRPr>
          </a:p>
          <a:p>
            <a:pPr algn="ctr">
              <a:buClr>
                <a:srgbClr val="003C69"/>
              </a:buClr>
            </a:pPr>
            <a:r>
              <a:rPr lang="en-US" sz="2000" dirty="0">
                <a:solidFill>
                  <a:srgbClr val="81684A"/>
                </a:solidFill>
                <a:latin typeface="Arial"/>
                <a:ea typeface="Arial"/>
                <a:cs typeface="Arial"/>
              </a:rPr>
              <a:t>An individual’s </a:t>
            </a:r>
            <a:r>
              <a:rPr lang="en-US" sz="2000" b="1" dirty="0">
                <a:solidFill>
                  <a:srgbClr val="81684A"/>
                </a:solidFill>
                <a:latin typeface="Arial"/>
                <a:ea typeface="Arial"/>
                <a:cs typeface="Arial"/>
              </a:rPr>
              <a:t>money</a:t>
            </a:r>
            <a:r>
              <a:rPr lang="en-US" sz="2000" dirty="0">
                <a:solidFill>
                  <a:srgbClr val="81684A"/>
                </a:solidFill>
                <a:latin typeface="Arial"/>
                <a:ea typeface="Arial"/>
                <a:cs typeface="Arial"/>
              </a:rPr>
              <a:t> </a:t>
            </a:r>
            <a:r>
              <a:rPr lang="en-US" sz="2000" b="1" dirty="0">
                <a:solidFill>
                  <a:srgbClr val="81684A"/>
                </a:solidFill>
                <a:latin typeface="Arial"/>
                <a:ea typeface="Arial"/>
                <a:cs typeface="Arial"/>
              </a:rPr>
              <a:t>mindset</a:t>
            </a:r>
            <a:r>
              <a:rPr lang="en-US" sz="2000" dirty="0">
                <a:solidFill>
                  <a:srgbClr val="81684A"/>
                </a:solidFill>
                <a:latin typeface="Arial"/>
                <a:ea typeface="Arial"/>
                <a:cs typeface="Arial"/>
              </a:rPr>
              <a:t> is a collection of all the beliefs, attitudes, and emotions related to money.  Emotions like fear, anxiety, guilt, and excitement often play a huge role in how people manage their money. </a:t>
            </a:r>
          </a:p>
          <a:p>
            <a:pPr algn="ctr">
              <a:buClr>
                <a:srgbClr val="003C69"/>
              </a:buClr>
            </a:pPr>
            <a:r>
              <a:rPr lang="en-US" sz="2000" dirty="0">
                <a:solidFill>
                  <a:srgbClr val="81684A"/>
                </a:solidFill>
                <a:latin typeface="Arial"/>
                <a:ea typeface="Arial"/>
                <a:cs typeface="Arial"/>
              </a:rPr>
              <a:t>How you </a:t>
            </a:r>
            <a:r>
              <a:rPr lang="en-US" sz="2000" b="1" dirty="0">
                <a:solidFill>
                  <a:srgbClr val="81684A"/>
                </a:solidFill>
                <a:latin typeface="Arial"/>
                <a:ea typeface="Arial"/>
                <a:cs typeface="Arial"/>
              </a:rPr>
              <a:t>feel</a:t>
            </a:r>
            <a:r>
              <a:rPr lang="en-US" sz="2000" dirty="0">
                <a:solidFill>
                  <a:srgbClr val="81684A"/>
                </a:solidFill>
                <a:latin typeface="Arial"/>
                <a:ea typeface="Arial"/>
                <a:cs typeface="Arial"/>
              </a:rPr>
              <a:t> about money influences how you save, spend, and invest.</a:t>
            </a:r>
          </a:p>
          <a:p>
            <a:pPr algn="ctr">
              <a:buClr>
                <a:srgbClr val="003C69"/>
              </a:buClr>
            </a:pPr>
            <a:endParaRPr lang="en-US" sz="2000" dirty="0">
              <a:solidFill>
                <a:srgbClr val="81684A"/>
              </a:solidFill>
              <a:latin typeface="Arial"/>
              <a:ea typeface="Arial"/>
              <a:cs typeface="Arial"/>
            </a:endParaRPr>
          </a:p>
          <a:p>
            <a:pPr>
              <a:buClr>
                <a:srgbClr val="003C69"/>
              </a:buClr>
            </a:pPr>
            <a:r>
              <a:rPr lang="en-US" sz="2000" dirty="0">
                <a:solidFill>
                  <a:srgbClr val="003C69"/>
                </a:solidFill>
                <a:latin typeface="Arial"/>
                <a:ea typeface="Arial"/>
                <a:cs typeface="Arial"/>
              </a:rPr>
              <a:t>“Your emotions rule your actions.  And when you don’t know what to think or what to feel, how to really keep everything under control, that’s when you make mistakes.”</a:t>
            </a:r>
          </a:p>
          <a:p>
            <a:pPr>
              <a:buClr>
                <a:srgbClr val="003C69"/>
              </a:buClr>
            </a:pPr>
            <a:r>
              <a:rPr lang="en-US" sz="2000" dirty="0">
                <a:solidFill>
                  <a:srgbClr val="81684A"/>
                </a:solidFill>
                <a:latin typeface="Arial"/>
                <a:ea typeface="Arial"/>
                <a:cs typeface="Arial"/>
              </a:rPr>
              <a:t>	</a:t>
            </a:r>
            <a:r>
              <a:rPr lang="en-US" sz="1600" dirty="0">
                <a:solidFill>
                  <a:srgbClr val="81684A"/>
                </a:solidFill>
                <a:latin typeface="Arial"/>
                <a:ea typeface="Arial"/>
                <a:cs typeface="Arial"/>
              </a:rPr>
              <a:t>- Suze Orman</a:t>
            </a:r>
            <a:endParaRPr lang="en-US" sz="1600" dirty="0">
              <a:solidFill>
                <a:srgbClr val="003C69"/>
              </a:solidFill>
              <a:latin typeface="Arial"/>
              <a:ea typeface="Arial"/>
              <a:cs typeface="Arial"/>
            </a:endParaRPr>
          </a:p>
          <a:p>
            <a:pPr>
              <a:buClr>
                <a:srgbClr val="003C69"/>
              </a:buClr>
            </a:pPr>
            <a:endParaRPr lang="en-US" sz="1400" i="1" dirty="0">
              <a:solidFill>
                <a:srgbClr val="81684A"/>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02480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0" y="487671"/>
            <a:ext cx="12192001" cy="6093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400" dirty="0">
                <a:solidFill>
                  <a:srgbClr val="94785B"/>
                </a:solidFill>
                <a:latin typeface="Open Sans" panose="020B0606030504020204" pitchFamily="34" charset="0"/>
                <a:ea typeface="Open Sans" panose="020B0606030504020204" pitchFamily="34" charset="0"/>
                <a:cs typeface="Open Sans" panose="020B0606030504020204" pitchFamily="34" charset="0"/>
              </a:rPr>
              <a:t>Mindset matters</a:t>
            </a:r>
            <a:endParaRPr sz="44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43008" y="1201479"/>
            <a:ext cx="10905982" cy="3237334"/>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000" b="1" dirty="0">
                <a:solidFill>
                  <a:srgbClr val="003C69"/>
                </a:solidFill>
                <a:latin typeface="Arial"/>
                <a:ea typeface="Arial"/>
                <a:cs typeface="Arial"/>
              </a:rPr>
              <a:t>Manage your mindset to make smarter choices and achieve your financial goals</a:t>
            </a:r>
            <a:r>
              <a:rPr lang="en-US" sz="1400" dirty="0">
                <a:solidFill>
                  <a:srgbClr val="81684A"/>
                </a:solidFill>
                <a:latin typeface="Arial"/>
                <a:ea typeface="Arial"/>
                <a:cs typeface="Arial"/>
              </a:rPr>
              <a:t>.</a:t>
            </a:r>
          </a:p>
          <a:p>
            <a:pPr algn="ctr">
              <a:buClr>
                <a:srgbClr val="003C69"/>
              </a:buClr>
            </a:pPr>
            <a:endParaRPr lang="en-US" sz="1400" dirty="0">
              <a:solidFill>
                <a:srgbClr val="81684A"/>
              </a:solidFill>
              <a:latin typeface="Arial"/>
              <a:ea typeface="Arial"/>
              <a:cs typeface="Arial"/>
            </a:endParaRPr>
          </a:p>
          <a:p>
            <a:pPr algn="ctr">
              <a:buClr>
                <a:srgbClr val="003C69"/>
              </a:buClr>
            </a:pPr>
            <a:r>
              <a:rPr lang="en-US" sz="2400" u="sng" dirty="0">
                <a:solidFill>
                  <a:srgbClr val="81684A"/>
                </a:solidFill>
                <a:latin typeface="Arial"/>
                <a:ea typeface="Arial"/>
                <a:cs typeface="Arial"/>
              </a:rPr>
              <a:t>Complaining Without Action</a:t>
            </a:r>
          </a:p>
          <a:p>
            <a:pPr>
              <a:buClr>
                <a:srgbClr val="003C69"/>
              </a:buClr>
            </a:pPr>
            <a:r>
              <a:rPr lang="en-US" sz="2400" dirty="0">
                <a:solidFill>
                  <a:srgbClr val="81684A"/>
                </a:solidFill>
                <a:latin typeface="Arial"/>
                <a:ea typeface="Arial"/>
                <a:cs typeface="Arial"/>
              </a:rPr>
              <a:t>	Seeing problems as roadblocks; doing nothing; blaming external 	circumstances</a:t>
            </a:r>
          </a:p>
          <a:p>
            <a:pPr>
              <a:buClr>
                <a:srgbClr val="003C69"/>
              </a:buClr>
            </a:pPr>
            <a:r>
              <a:rPr lang="en-US" sz="2400" dirty="0">
                <a:solidFill>
                  <a:srgbClr val="81684A"/>
                </a:solidFill>
                <a:latin typeface="Arial"/>
                <a:ea typeface="Arial"/>
                <a:cs typeface="Arial"/>
              </a:rPr>
              <a:t>	Acknowledge the problem; take responsibility; seek solutions</a:t>
            </a:r>
          </a:p>
          <a:p>
            <a:pPr>
              <a:buClr>
                <a:srgbClr val="003C69"/>
              </a:buClr>
            </a:pPr>
            <a:endParaRPr lang="en-US" sz="2400" dirty="0">
              <a:solidFill>
                <a:srgbClr val="81684A"/>
              </a:solidFill>
              <a:latin typeface="Arial"/>
              <a:ea typeface="Arial"/>
              <a:cs typeface="Arial"/>
            </a:endParaRPr>
          </a:p>
          <a:p>
            <a:pPr algn="ctr">
              <a:buClr>
                <a:srgbClr val="003C69"/>
              </a:buClr>
            </a:pPr>
            <a:r>
              <a:rPr lang="en-US" sz="2400" u="sng" dirty="0">
                <a:solidFill>
                  <a:srgbClr val="81684A"/>
                </a:solidFill>
                <a:latin typeface="Arial"/>
                <a:ea typeface="Arial"/>
                <a:cs typeface="Arial"/>
              </a:rPr>
              <a:t>Waiting for the “Perfect Moment”</a:t>
            </a:r>
          </a:p>
          <a:p>
            <a:pPr>
              <a:buClr>
                <a:srgbClr val="003C69"/>
              </a:buClr>
            </a:pPr>
            <a:r>
              <a:rPr lang="en-US" sz="2400" dirty="0">
                <a:solidFill>
                  <a:srgbClr val="81684A"/>
                </a:solidFill>
                <a:latin typeface="Arial"/>
                <a:ea typeface="Arial"/>
                <a:cs typeface="Arial"/>
              </a:rPr>
              <a:t>	Delay taking advantage or opportunities; there is rarely a perfect moment; 	the longer you wait, the longer you stay where you are</a:t>
            </a:r>
          </a:p>
          <a:p>
            <a:pPr>
              <a:buClr>
                <a:srgbClr val="003C69"/>
              </a:buClr>
            </a:pPr>
            <a:r>
              <a:rPr lang="en-US" sz="2400" dirty="0">
                <a:solidFill>
                  <a:srgbClr val="81684A"/>
                </a:solidFill>
                <a:latin typeface="Arial"/>
                <a:ea typeface="Arial"/>
                <a:cs typeface="Arial"/>
              </a:rPr>
              <a:t>	Understand getting started if more important than getting everything 	perfect; progress can be messy; learn along the way</a:t>
            </a:r>
          </a:p>
          <a:p>
            <a:pPr>
              <a:buClr>
                <a:srgbClr val="003C69"/>
              </a:buClr>
            </a:pPr>
            <a:endParaRPr lang="en-US" sz="2400" dirty="0">
              <a:solidFill>
                <a:srgbClr val="81684A"/>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4CFF8593-C72D-46E2-2E29-98AB2D66969D}"/>
              </a:ext>
            </a:extLst>
          </p:cNvPr>
          <p:cNvPicPr>
            <a:picLocks noChangeAspect="1"/>
          </p:cNvPicPr>
          <p:nvPr/>
        </p:nvPicPr>
        <p:blipFill>
          <a:blip r:embed="rId4"/>
          <a:stretch>
            <a:fillRect/>
          </a:stretch>
        </p:blipFill>
        <p:spPr>
          <a:xfrm>
            <a:off x="914054" y="2314777"/>
            <a:ext cx="531972" cy="499731"/>
          </a:xfrm>
          <a:prstGeom prst="rect">
            <a:avLst/>
          </a:prstGeom>
        </p:spPr>
      </p:pic>
      <p:pic>
        <p:nvPicPr>
          <p:cNvPr id="13" name="Picture 12">
            <a:extLst>
              <a:ext uri="{FF2B5EF4-FFF2-40B4-BE49-F238E27FC236}">
                <a16:creationId xmlns:a16="http://schemas.microsoft.com/office/drawing/2014/main" id="{D42C8AEA-5D24-301C-08B3-8AFE0BDC04B2}"/>
              </a:ext>
            </a:extLst>
          </p:cNvPr>
          <p:cNvPicPr>
            <a:picLocks noChangeAspect="1"/>
          </p:cNvPicPr>
          <p:nvPr/>
        </p:nvPicPr>
        <p:blipFill>
          <a:blip r:embed="rId5"/>
          <a:stretch>
            <a:fillRect/>
          </a:stretch>
        </p:blipFill>
        <p:spPr>
          <a:xfrm>
            <a:off x="935663" y="3132341"/>
            <a:ext cx="499952" cy="593317"/>
          </a:xfrm>
          <a:prstGeom prst="rect">
            <a:avLst/>
          </a:prstGeom>
        </p:spPr>
      </p:pic>
      <p:pic>
        <p:nvPicPr>
          <p:cNvPr id="14" name="Picture 13">
            <a:extLst>
              <a:ext uri="{FF2B5EF4-FFF2-40B4-BE49-F238E27FC236}">
                <a16:creationId xmlns:a16="http://schemas.microsoft.com/office/drawing/2014/main" id="{296ABFBB-7FB4-9802-D8A1-AEABE8A2D42B}"/>
              </a:ext>
            </a:extLst>
          </p:cNvPr>
          <p:cNvPicPr>
            <a:picLocks noChangeAspect="1"/>
          </p:cNvPicPr>
          <p:nvPr/>
        </p:nvPicPr>
        <p:blipFill>
          <a:blip r:embed="rId4"/>
          <a:stretch>
            <a:fillRect/>
          </a:stretch>
        </p:blipFill>
        <p:spPr>
          <a:xfrm>
            <a:off x="903643" y="4758270"/>
            <a:ext cx="531972" cy="499731"/>
          </a:xfrm>
          <a:prstGeom prst="rect">
            <a:avLst/>
          </a:prstGeom>
        </p:spPr>
      </p:pic>
      <p:pic>
        <p:nvPicPr>
          <p:cNvPr id="15" name="Picture 14">
            <a:extLst>
              <a:ext uri="{FF2B5EF4-FFF2-40B4-BE49-F238E27FC236}">
                <a16:creationId xmlns:a16="http://schemas.microsoft.com/office/drawing/2014/main" id="{084EEEC7-6F23-EB99-F140-CC34D7B3FD99}"/>
              </a:ext>
            </a:extLst>
          </p:cNvPr>
          <p:cNvPicPr>
            <a:picLocks noChangeAspect="1"/>
          </p:cNvPicPr>
          <p:nvPr/>
        </p:nvPicPr>
        <p:blipFill>
          <a:blip r:embed="rId5"/>
          <a:stretch>
            <a:fillRect/>
          </a:stretch>
        </p:blipFill>
        <p:spPr>
          <a:xfrm>
            <a:off x="935663" y="5693975"/>
            <a:ext cx="499952" cy="593317"/>
          </a:xfrm>
          <a:prstGeom prst="rect">
            <a:avLst/>
          </a:prstGeom>
        </p:spPr>
      </p:pic>
    </p:spTree>
    <p:extLst>
      <p:ext uri="{BB962C8B-B14F-4D97-AF65-F5344CB8AC3E}">
        <p14:creationId xmlns:p14="http://schemas.microsoft.com/office/powerpoint/2010/main" val="10419338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TotalTime>
  <Words>2326</Words>
  <Application>Microsoft Office PowerPoint</Application>
  <PresentationFormat>Widescreen</PresentationFormat>
  <Paragraphs>195</Paragraphs>
  <Slides>13</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-apple-system</vt:lpstr>
      <vt:lpstr>Arial</vt:lpstr>
      <vt:lpstr>Calibri</vt:lpstr>
      <vt:lpstr>Calibri Light</vt:lpstr>
      <vt:lpstr>Inter</vt:lpstr>
      <vt:lpstr>Open Sans</vt:lpstr>
      <vt:lpstr>Open Sans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Huerta</dc:creator>
  <cp:lastModifiedBy>Matthew Bennett</cp:lastModifiedBy>
  <cp:revision>10</cp:revision>
  <dcterms:created xsi:type="dcterms:W3CDTF">2021-12-13T21:54:22Z</dcterms:created>
  <dcterms:modified xsi:type="dcterms:W3CDTF">2025-02-21T19:38:08Z</dcterms:modified>
</cp:coreProperties>
</file>