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2" r:id="rId3"/>
    <p:sldId id="314" r:id="rId4"/>
    <p:sldId id="313" r:id="rId5"/>
    <p:sldId id="315" r:id="rId6"/>
    <p:sldId id="321" r:id="rId7"/>
    <p:sldId id="322" r:id="rId8"/>
    <p:sldId id="31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684A"/>
    <a:srgbClr val="003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5" autoAdjust="0"/>
    <p:restoredTop sz="80376" autoAdjust="0"/>
  </p:normalViewPr>
  <p:slideViewPr>
    <p:cSldViewPr snapToGrid="0">
      <p:cViewPr varScale="1">
        <p:scale>
          <a:sx n="90" d="100"/>
          <a:sy n="90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9F665-CF43-4E63-8071-1AC61B4CE6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88E78-C392-401C-934A-9E44291C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6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Safety</a:t>
            </a:r>
          </a:p>
          <a:p>
            <a:r>
              <a:rPr lang="en-US" dirty="0"/>
              <a:t>Storing your cash at home isn’t safe:  theft, fire, flood.  The most secure place to put your money is in a bank account. </a:t>
            </a:r>
          </a:p>
          <a:p>
            <a:r>
              <a:rPr lang="en-US" b="1" dirty="0"/>
              <a:t>Convenience</a:t>
            </a:r>
          </a:p>
          <a:p>
            <a:r>
              <a:rPr lang="en-US" b="0" dirty="0"/>
              <a:t>Money kept in a bank account is accessible anywhere: in person at the local branch, online transactions, from an ATM</a:t>
            </a:r>
          </a:p>
          <a:p>
            <a:r>
              <a:rPr lang="en-US" b="1" dirty="0"/>
              <a:t>Saving</a:t>
            </a:r>
          </a:p>
          <a:p>
            <a:r>
              <a:rPr lang="en-US" b="0" dirty="0"/>
              <a:t>Make regular deposits to savings account for unexpected or irregular expenses, save for large purchases or education = self discipline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E88E78-C392-401C-934A-9E44291C39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4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AF473-2665-42A7-89E3-C7BA7EB58D1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179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Traditional</a:t>
            </a:r>
          </a:p>
          <a:p>
            <a:r>
              <a:rPr lang="en-US" dirty="0"/>
              <a:t>A broad range or services with options to interact in-person.</a:t>
            </a:r>
          </a:p>
          <a:p>
            <a:r>
              <a:rPr lang="en-US" b="1" dirty="0"/>
              <a:t>Online</a:t>
            </a:r>
          </a:p>
          <a:p>
            <a:r>
              <a:rPr lang="en-US" dirty="0"/>
              <a:t>No physical branches, generally fewer services and higher interest rates.</a:t>
            </a:r>
          </a:p>
          <a:p>
            <a:r>
              <a:rPr lang="en-US" b="1" dirty="0"/>
              <a:t>Credit Union</a:t>
            </a:r>
          </a:p>
          <a:p>
            <a:r>
              <a:rPr lang="en-US" b="0" dirty="0"/>
              <a:t>Usually require membership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AF473-2665-42A7-89E3-C7BA7EB58D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48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will need to provide identification and contact information, an initial deposit, and your signature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E88E78-C392-401C-934A-9E44291C39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99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If you don’t make deposits, your account will run out of money.</a:t>
            </a:r>
          </a:p>
          <a:p>
            <a:r>
              <a:rPr lang="en-US" b="1" dirty="0"/>
              <a:t>Checks</a:t>
            </a:r>
            <a:r>
              <a:rPr lang="en-US" b="0" dirty="0"/>
              <a:t> – when you receive a check to deposit you will need to endorse the check by signing your name on the bank.  The bank will reject any check that is not endorsed.  </a:t>
            </a:r>
          </a:p>
          <a:p>
            <a:r>
              <a:rPr lang="en-US" b="1" dirty="0"/>
              <a:t>Deposit slip </a:t>
            </a:r>
            <a:r>
              <a:rPr lang="en-US" b="0" dirty="0"/>
              <a:t>– fill in the deposit slip accordingly (check, cash, or both)</a:t>
            </a:r>
          </a:p>
          <a:p>
            <a:r>
              <a:rPr lang="en-US" b="1" i="0" dirty="0">
                <a:solidFill>
                  <a:srgbClr val="111111"/>
                </a:solidFill>
                <a:effectLst/>
                <a:latin typeface="SourceSansPro"/>
              </a:rPr>
              <a:t>Mobile Deposit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Many banks have mobile apps that allow you to use your phone’s camera to snap a photo of the front and endorsed back of the check, type in the check amount, and tell the app which accounts to deposit the check to.</a:t>
            </a:r>
          </a:p>
          <a:p>
            <a:r>
              <a:rPr lang="en-US" b="1" i="0" dirty="0">
                <a:solidFill>
                  <a:srgbClr val="111111"/>
                </a:solidFill>
                <a:effectLst/>
                <a:latin typeface="SourceSansPro"/>
              </a:rPr>
              <a:t>Direct Deposit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If your employer offers, provide your bank account info to your employer, makes life easier, funds should be available on payday</a:t>
            </a:r>
          </a:p>
          <a:p>
            <a:r>
              <a:rPr lang="en-US" b="1" i="0" dirty="0">
                <a:solidFill>
                  <a:srgbClr val="111111"/>
                </a:solidFill>
                <a:effectLst/>
                <a:latin typeface="SourceSansPro"/>
              </a:rPr>
              <a:t>Electronic Transfers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Between financial institutions, PayPal, Venmo, etc.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AF473-2665-42A7-89E3-C7BA7EB58D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99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Date the check</a:t>
            </a:r>
          </a:p>
          <a:p>
            <a:r>
              <a:rPr lang="en-US" b="0" dirty="0"/>
              <a:t>Who is the check for – name of person or company you want to pay</a:t>
            </a:r>
          </a:p>
          <a:p>
            <a:r>
              <a:rPr lang="en-US" b="0" dirty="0"/>
              <a:t>Write the payment amount in numbers – clearly so the amount can be read electronically</a:t>
            </a:r>
          </a:p>
          <a:p>
            <a:r>
              <a:rPr lang="en-US" b="0" dirty="0"/>
              <a:t>Write the payment amount in words – make sure cents are over 100</a:t>
            </a:r>
          </a:p>
          <a:p>
            <a:r>
              <a:rPr lang="en-US" b="0" dirty="0"/>
              <a:t>Write a memo – optional but helpful, ex. “rent”</a:t>
            </a:r>
          </a:p>
          <a:p>
            <a:r>
              <a:rPr lang="en-US" b="0" dirty="0"/>
              <a:t>Sign your name using the signature you used when you opened the checking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AF473-2665-42A7-89E3-C7BA7EB58D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27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eft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BF9015-BE24-42C7-B20B-596FE57DE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3480" y="3864426"/>
            <a:ext cx="5684520" cy="737734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368391-D103-4780-88AC-9746C035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4879291"/>
            <a:ext cx="5684520" cy="132556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0B4B24-EFFA-49CE-88D9-B8E2ECE17208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4AD39F-C2DD-4F6A-8AB9-EA5E0024EB1C}"/>
              </a:ext>
            </a:extLst>
          </p:cNvPr>
          <p:cNvSpPr/>
          <p:nvPr userDrawn="1"/>
        </p:nvSpPr>
        <p:spPr>
          <a:xfrm flipV="1">
            <a:off x="8016240" y="0"/>
            <a:ext cx="41757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38ABA718-1AEF-413D-964E-FA9CA8ED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15391780-3CC9-4AD7-BED4-1F63DBA68201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E83AD3-B30F-42CE-99A0-D50CDB9C951F}"/>
              </a:ext>
            </a:extLst>
          </p:cNvPr>
          <p:cNvSpPr/>
          <p:nvPr userDrawn="1"/>
        </p:nvSpPr>
        <p:spPr>
          <a:xfrm>
            <a:off x="8011886" y="3429000"/>
            <a:ext cx="4180114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CCB3A69-6840-43C8-94EB-C3EF41DB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Member FDIC</a:t>
            </a:r>
            <a:endParaRPr lang="en-US" dirty="0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B374594B-C272-477C-B1DB-A1E214CE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8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2B1E-7AE7-4D92-8245-4416CE5B6085}" type="datetime1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5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8340-1A2C-49B4-A362-D22933E85A53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14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63C5-ECFF-4257-BF38-AFC3C104A2B5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35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CC21-9AAA-4C72-A64C-769EEE5397F1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95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9DFB-4BA9-4AEA-ACDF-CE9719079530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6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four image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CCBC51-CB80-441C-9628-70A3BFA8C31A}"/>
              </a:ext>
            </a:extLst>
          </p:cNvPr>
          <p:cNvSpPr/>
          <p:nvPr userDrawn="1"/>
        </p:nvSpPr>
        <p:spPr>
          <a:xfrm>
            <a:off x="0" y="3429000"/>
            <a:ext cx="48768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1"/>
            <a:ext cx="48768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621139"/>
          </a:xfrm>
        </p:spPr>
        <p:txBody>
          <a:bodyPr anchor="b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73368" y="21314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1</a:t>
            </a:r>
            <a:endParaRPr lang="en-ZA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24518" y="21314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2</a:t>
            </a:r>
            <a:endParaRPr lang="en-ZA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74118" y="48746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3</a:t>
            </a:r>
            <a:endParaRPr lang="en-ZA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19318" y="48746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4</a:t>
            </a:r>
            <a:endParaRPr lang="en-ZA"/>
          </a:p>
        </p:txBody>
      </p:sp>
      <p:sp>
        <p:nvSpPr>
          <p:cNvPr id="21" name="Online Image Placeholder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6387961" y="643469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2" name="Online Image Placeholder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9238736" y="643469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3" name="Online Image Placeholder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387961" y="3385457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4" name="Online Image Placeholder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233723" y="3385457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A1CBAE-F2E5-4866-A865-C55E62573492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838200" y="4112198"/>
            <a:ext cx="3200400" cy="1395974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DA996B3F-2EC7-495F-920F-B21C55D9428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073368" y="25775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1</a:t>
            </a:r>
            <a:endParaRPr lang="en-ZA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8F06E2A5-B7ED-4E1B-9B77-DFF175FA257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924518" y="25775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2</a:t>
            </a:r>
            <a:endParaRPr lang="en-ZA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12A97F1-04F3-48EA-99B9-030059505D9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074118" y="53207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3</a:t>
            </a:r>
            <a:endParaRPr lang="en-ZA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8884A8E9-B6DB-4ADD-A85B-593F618E457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919318" y="53207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4</a:t>
            </a:r>
            <a:endParaRPr lang="en-ZA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9E1EA5F-9EF0-45C3-94DD-6DF64F4DFA1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38201" y="5511642"/>
            <a:ext cx="3200400" cy="844707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Date Placeholder 4">
            <a:extLst>
              <a:ext uri="{FF2B5EF4-FFF2-40B4-BE49-F238E27FC236}">
                <a16:creationId xmlns:a16="http://schemas.microsoft.com/office/drawing/2014/main" id="{5EBE65FE-7980-4861-93F3-178D1931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0D06F8E4-48C3-475F-B5FE-7C2ACEEFF8FA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31" name="Footer Placeholder 5">
            <a:extLst>
              <a:ext uri="{FF2B5EF4-FFF2-40B4-BE49-F238E27FC236}">
                <a16:creationId xmlns:a16="http://schemas.microsoft.com/office/drawing/2014/main" id="{5941D839-A1FC-4620-8485-F69D66D5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Member FDIC</a:t>
            </a:r>
            <a:endParaRPr lang="en-US" dirty="0"/>
          </a:p>
        </p:txBody>
      </p:sp>
      <p:sp>
        <p:nvSpPr>
          <p:cNvPr id="32" name="Slide Number Placeholder 6">
            <a:extLst>
              <a:ext uri="{FF2B5EF4-FFF2-40B4-BE49-F238E27FC236}">
                <a16:creationId xmlns:a16="http://schemas.microsoft.com/office/drawing/2014/main" id="{B3B8613F-19BE-4CDB-BC4C-C321B4B8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43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2A3DF3F-0A0C-4018-A9D5-6DE43170F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2" y="822325"/>
            <a:ext cx="9329058" cy="132556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E9ED8E-C27B-434B-BABA-E66DF12C5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742" y="259556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9EBAE4-D52F-453F-8270-8B6E097489BF}"/>
              </a:ext>
            </a:extLst>
          </p:cNvPr>
          <p:cNvSpPr/>
          <p:nvPr userDrawn="1"/>
        </p:nvSpPr>
        <p:spPr>
          <a:xfrm>
            <a:off x="0" y="-1"/>
            <a:ext cx="674914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FC540D-D53A-486F-96EA-3488254DA8F1}"/>
              </a:ext>
            </a:extLst>
          </p:cNvPr>
          <p:cNvSpPr/>
          <p:nvPr userDrawn="1"/>
        </p:nvSpPr>
        <p:spPr>
          <a:xfrm flipV="1">
            <a:off x="674914" y="0"/>
            <a:ext cx="6749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699F8-E412-4D90-AD9E-5A933F03D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019111" y="259556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C6CD4EE-A2DF-4227-8E8E-061E1811B31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024742" y="444613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BD7E863-25A7-4713-A3A0-9A5F432FE00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019111" y="444613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3EEC52D-9939-4E0F-B26E-6287735877F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024740" y="306977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F6A9263-89CC-446B-AA55-FA0F0180A70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019109" y="306977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3A562DC-F1FD-4766-B507-CC08FBA1EE68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024740" y="492034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4A99B91-CC4B-4964-B372-94ED4BB9A77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019109" y="492034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Date Placeholder 4">
            <a:extLst>
              <a:ext uri="{FF2B5EF4-FFF2-40B4-BE49-F238E27FC236}">
                <a16:creationId xmlns:a16="http://schemas.microsoft.com/office/drawing/2014/main" id="{5413A312-123E-4C7A-864E-C120568D6037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2024740" y="6356350"/>
            <a:ext cx="1556659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DCE72273-7B61-4E72-94BB-F27C87E649F1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F3306EE3-B07E-48BA-A4EE-EAFE9A458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356350"/>
            <a:ext cx="5268686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Member FDIC</a:t>
            </a:r>
            <a:endParaRPr lang="en-US" dirty="0"/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6A049DF0-5C6A-4542-841D-C03F6230482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9764486" y="6356350"/>
            <a:ext cx="1589314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8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6487-B9BF-487B-8E54-080675B947A2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9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5562-D6C0-4341-9ACA-F7CC4860CD94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008D-EE6B-4406-AE2D-CA67177D5596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3629-1BB0-44A3-B2CA-9C4B9797FAC4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0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24B7-EFB0-4C09-B093-C154C1E2CA8F}" type="datetime1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9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717E-5436-4219-A072-83EEDCC5BB4D}" type="datetime1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1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1FBA4-A291-4BFE-8396-D90D5D2ED510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star made of rectangles&#10;&#10;Description automatically generated">
            <a:extLst>
              <a:ext uri="{FF2B5EF4-FFF2-40B4-BE49-F238E27FC236}">
                <a16:creationId xmlns:a16="http://schemas.microsoft.com/office/drawing/2014/main" id="{83CB72BD-EF2F-72CC-CF9D-8A8C0B5DBA9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977" y="6141200"/>
            <a:ext cx="552223" cy="56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6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nual Input 3"/>
          <p:cNvSpPr/>
          <p:nvPr/>
        </p:nvSpPr>
        <p:spPr>
          <a:xfrm rot="5400000">
            <a:off x="877711" y="-895129"/>
            <a:ext cx="6858000" cy="8613422"/>
          </a:xfrm>
          <a:prstGeom prst="flowChartManualInput">
            <a:avLst/>
          </a:prstGeom>
          <a:solidFill>
            <a:srgbClr val="003C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0736241">
            <a:off x="7760268" y="-196460"/>
            <a:ext cx="383355" cy="7444583"/>
          </a:xfrm>
          <a:prstGeom prst="rect">
            <a:avLst/>
          </a:prstGeom>
          <a:solidFill>
            <a:srgbClr val="81684A"/>
          </a:solidFill>
          <a:ln>
            <a:solidFill>
              <a:srgbClr val="8168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nnual…"/>
          <p:cNvSpPr/>
          <p:nvPr/>
        </p:nvSpPr>
        <p:spPr>
          <a:xfrm>
            <a:off x="84611" y="2459504"/>
            <a:ext cx="7188215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defTabSz="577850">
              <a:lnSpc>
                <a:spcPct val="90000"/>
              </a:lnSpc>
              <a:defRPr sz="14400" b="1" cap="all" spc="288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n-US" sz="4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577850">
              <a:lnSpc>
                <a:spcPct val="90000"/>
              </a:lnSpc>
              <a:defRPr sz="14400" b="1" cap="all" spc="288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n-US" sz="4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defTabSz="577850">
              <a:lnSpc>
                <a:spcPct val="90000"/>
              </a:lnSpc>
              <a:defRPr sz="14400" b="1" cap="all" spc="288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Banking 101</a:t>
            </a:r>
            <a:endParaRPr sz="6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 descr="A black and white logo">
            <a:extLst>
              <a:ext uri="{FF2B5EF4-FFF2-40B4-BE49-F238E27FC236}">
                <a16:creationId xmlns:a16="http://schemas.microsoft.com/office/drawing/2014/main" id="{4E29CE50-6A4E-18B4-7469-7B82C0EB1A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68" y="783101"/>
            <a:ext cx="5504699" cy="167640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F0B52-9607-FBA0-FAD5-3E8B1914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</p:spTree>
    <p:extLst>
      <p:ext uri="{BB962C8B-B14F-4D97-AF65-F5344CB8AC3E}">
        <p14:creationId xmlns:p14="http://schemas.microsoft.com/office/powerpoint/2010/main" val="28266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753" y="1277398"/>
            <a:ext cx="3797830" cy="2276669"/>
          </a:xfrm>
          <a:ln w="57150">
            <a:solidFill>
              <a:srgbClr val="002060"/>
            </a:solidFill>
          </a:ln>
        </p:spPr>
        <p:txBody>
          <a:bodyPr anchor="t">
            <a:norm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What’s wrong with this picture? </a:t>
            </a:r>
            <a:br>
              <a:rPr lang="en-US" sz="2400" dirty="0"/>
            </a:br>
            <a:br>
              <a:rPr lang="en-US" sz="2400" dirty="0"/>
            </a:b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44BF2-756E-40EF-B839-C3DBB55B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76D7B1-6132-E544-D70F-6B11C07AD831}"/>
              </a:ext>
            </a:extLst>
          </p:cNvPr>
          <p:cNvSpPr txBox="1"/>
          <p:nvPr/>
        </p:nvSpPr>
        <p:spPr>
          <a:xfrm>
            <a:off x="838200" y="168676"/>
            <a:ext cx="104186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Why Use a Bank? 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74A5F44-FCB1-5CB8-2340-A608B9B78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344" y="1982454"/>
            <a:ext cx="2188647" cy="143843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92D88C6-F20E-B803-2189-25802356BFC6}"/>
              </a:ext>
            </a:extLst>
          </p:cNvPr>
          <p:cNvSpPr txBox="1"/>
          <p:nvPr/>
        </p:nvSpPr>
        <p:spPr>
          <a:xfrm>
            <a:off x="5885895" y="938117"/>
            <a:ext cx="589866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2060"/>
                </a:solidFill>
                <a:latin typeface="+mj-lt"/>
              </a:rPr>
              <a:t>Convenience</a:t>
            </a:r>
          </a:p>
          <a:p>
            <a:r>
              <a:rPr lang="en-US" dirty="0">
                <a:solidFill>
                  <a:srgbClr val="002060"/>
                </a:solidFill>
                <a:latin typeface="+mj-lt"/>
              </a:rPr>
              <a:t>More options for paying:  debit card, checks, automatic bill pay, digital wallet apps.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Reduce the need to carry large amounts of cash (safety).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Direct deposit payroll checks from employer.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Complete online transfers and pay for items online.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Track your spending.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Access cash from an ATM.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+mj-lt"/>
            </a:endParaRPr>
          </a:p>
          <a:p>
            <a:r>
              <a:rPr lang="en-US" sz="2000" b="1" u="sng" dirty="0">
                <a:solidFill>
                  <a:srgbClr val="002060"/>
                </a:solidFill>
                <a:latin typeface="+mj-lt"/>
              </a:rPr>
              <a:t>Saving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Create an emergency fund for irregular expenses like car repairs.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Save for large purchases.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96ADB2-13AC-82B0-81C1-622F0D806484}"/>
              </a:ext>
            </a:extLst>
          </p:cNvPr>
          <p:cNvSpPr txBox="1"/>
          <p:nvPr/>
        </p:nvSpPr>
        <p:spPr>
          <a:xfrm>
            <a:off x="572277" y="3873582"/>
            <a:ext cx="520648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2060"/>
                </a:solidFill>
                <a:latin typeface="+mj-lt"/>
              </a:rPr>
              <a:t>Safety</a:t>
            </a:r>
          </a:p>
          <a:p>
            <a:r>
              <a:rPr lang="en-US" dirty="0">
                <a:solidFill>
                  <a:srgbClr val="002060"/>
                </a:solidFill>
                <a:latin typeface="+mj-lt"/>
              </a:rPr>
              <a:t>Banks protect against theft.  Money in banks is insured by the U.S. Government.</a:t>
            </a:r>
          </a:p>
          <a:p>
            <a:endParaRPr lang="en-US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The Federal Deposit Insurance Corp. (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FDIC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) insures bank account owners for up to $250,000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  <a:latin typeface="+mj-lt"/>
              </a:rPr>
              <a:t>The National Credit Union Administration (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NCUA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) insures credit union account owners for up to $250,000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448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DDC9A15-B6EC-C125-E58E-D3279768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8849D-604C-B6DC-BAB7-7463ACE5A3B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80061" y="108744"/>
            <a:ext cx="9329737" cy="757238"/>
          </a:xfrm>
          <a:ln w="12700">
            <a:solidFill>
              <a:schemeClr val="bg1"/>
            </a:solidFill>
          </a:ln>
        </p:spPr>
        <p:txBody>
          <a:bodyPr anchor="t"/>
          <a:lstStyle/>
          <a:p>
            <a:pPr algn="ctr"/>
            <a:r>
              <a:rPr lang="en-US" dirty="0">
                <a:solidFill>
                  <a:schemeClr val="bg1"/>
                </a:solidFill>
                <a:latin typeface="+mn-lt"/>
              </a:rPr>
              <a:t>What is FDIC Insurance?</a:t>
            </a:r>
            <a:r>
              <a:rPr lang="en-US" dirty="0">
                <a:solidFill>
                  <a:srgbClr val="003C69"/>
                </a:solidFill>
                <a:latin typeface="+mn-lt"/>
              </a:rPr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6C5F0-6535-1355-2268-0360ED81F1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2559" y="1128606"/>
            <a:ext cx="4546600" cy="992187"/>
          </a:xfrm>
          <a:custGeom>
            <a:avLst/>
            <a:gdLst>
              <a:gd name="connsiteX0" fmla="*/ 0 w 4546600"/>
              <a:gd name="connsiteY0" fmla="*/ 0 h 992187"/>
              <a:gd name="connsiteX1" fmla="*/ 604048 w 4546600"/>
              <a:gd name="connsiteY1" fmla="*/ 0 h 992187"/>
              <a:gd name="connsiteX2" fmla="*/ 1344495 w 4546600"/>
              <a:gd name="connsiteY2" fmla="*/ 0 h 992187"/>
              <a:gd name="connsiteX3" fmla="*/ 1903077 w 4546600"/>
              <a:gd name="connsiteY3" fmla="*/ 0 h 992187"/>
              <a:gd name="connsiteX4" fmla="*/ 2507125 w 4546600"/>
              <a:gd name="connsiteY4" fmla="*/ 0 h 992187"/>
              <a:gd name="connsiteX5" fmla="*/ 3020241 w 4546600"/>
              <a:gd name="connsiteY5" fmla="*/ 0 h 992187"/>
              <a:gd name="connsiteX6" fmla="*/ 3624290 w 4546600"/>
              <a:gd name="connsiteY6" fmla="*/ 0 h 992187"/>
              <a:gd name="connsiteX7" fmla="*/ 4546600 w 4546600"/>
              <a:gd name="connsiteY7" fmla="*/ 0 h 992187"/>
              <a:gd name="connsiteX8" fmla="*/ 4546600 w 4546600"/>
              <a:gd name="connsiteY8" fmla="*/ 515937 h 992187"/>
              <a:gd name="connsiteX9" fmla="*/ 4546600 w 4546600"/>
              <a:gd name="connsiteY9" fmla="*/ 992187 h 992187"/>
              <a:gd name="connsiteX10" fmla="*/ 3897086 w 4546600"/>
              <a:gd name="connsiteY10" fmla="*/ 992187 h 992187"/>
              <a:gd name="connsiteX11" fmla="*/ 3247571 w 4546600"/>
              <a:gd name="connsiteY11" fmla="*/ 992187 h 992187"/>
              <a:gd name="connsiteX12" fmla="*/ 2688989 w 4546600"/>
              <a:gd name="connsiteY12" fmla="*/ 992187 h 992187"/>
              <a:gd name="connsiteX13" fmla="*/ 1948543 w 4546600"/>
              <a:gd name="connsiteY13" fmla="*/ 992187 h 992187"/>
              <a:gd name="connsiteX14" fmla="*/ 1299029 w 4546600"/>
              <a:gd name="connsiteY14" fmla="*/ 992187 h 992187"/>
              <a:gd name="connsiteX15" fmla="*/ 649514 w 4546600"/>
              <a:gd name="connsiteY15" fmla="*/ 992187 h 992187"/>
              <a:gd name="connsiteX16" fmla="*/ 0 w 4546600"/>
              <a:gd name="connsiteY16" fmla="*/ 992187 h 992187"/>
              <a:gd name="connsiteX17" fmla="*/ 0 w 4546600"/>
              <a:gd name="connsiteY17" fmla="*/ 476250 h 992187"/>
              <a:gd name="connsiteX18" fmla="*/ 0 w 4546600"/>
              <a:gd name="connsiteY18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46600" h="992187" fill="none" extrusionOk="0">
                <a:moveTo>
                  <a:pt x="0" y="0"/>
                </a:moveTo>
                <a:cubicBezTo>
                  <a:pt x="178135" y="22026"/>
                  <a:pt x="478953" y="-19704"/>
                  <a:pt x="604048" y="0"/>
                </a:cubicBezTo>
                <a:cubicBezTo>
                  <a:pt x="729143" y="19704"/>
                  <a:pt x="1017815" y="-14499"/>
                  <a:pt x="1344495" y="0"/>
                </a:cubicBezTo>
                <a:cubicBezTo>
                  <a:pt x="1671175" y="14499"/>
                  <a:pt x="1700748" y="7383"/>
                  <a:pt x="1903077" y="0"/>
                </a:cubicBezTo>
                <a:cubicBezTo>
                  <a:pt x="2105406" y="-7383"/>
                  <a:pt x="2370028" y="8514"/>
                  <a:pt x="2507125" y="0"/>
                </a:cubicBezTo>
                <a:cubicBezTo>
                  <a:pt x="2644222" y="-8514"/>
                  <a:pt x="2831363" y="-407"/>
                  <a:pt x="3020241" y="0"/>
                </a:cubicBezTo>
                <a:cubicBezTo>
                  <a:pt x="3209119" y="407"/>
                  <a:pt x="3355402" y="-6569"/>
                  <a:pt x="3624290" y="0"/>
                </a:cubicBezTo>
                <a:cubicBezTo>
                  <a:pt x="3893178" y="6569"/>
                  <a:pt x="4108631" y="-11182"/>
                  <a:pt x="4546600" y="0"/>
                </a:cubicBezTo>
                <a:cubicBezTo>
                  <a:pt x="4522570" y="184263"/>
                  <a:pt x="4522042" y="337459"/>
                  <a:pt x="4546600" y="515937"/>
                </a:cubicBezTo>
                <a:cubicBezTo>
                  <a:pt x="4571158" y="694415"/>
                  <a:pt x="4527750" y="792950"/>
                  <a:pt x="4546600" y="992187"/>
                </a:cubicBezTo>
                <a:cubicBezTo>
                  <a:pt x="4228391" y="1006872"/>
                  <a:pt x="4063277" y="971788"/>
                  <a:pt x="3897086" y="992187"/>
                </a:cubicBezTo>
                <a:cubicBezTo>
                  <a:pt x="3730895" y="1012586"/>
                  <a:pt x="3388486" y="992034"/>
                  <a:pt x="3247571" y="992187"/>
                </a:cubicBezTo>
                <a:cubicBezTo>
                  <a:pt x="3106656" y="992340"/>
                  <a:pt x="2954257" y="995740"/>
                  <a:pt x="2688989" y="992187"/>
                </a:cubicBezTo>
                <a:cubicBezTo>
                  <a:pt x="2423721" y="988634"/>
                  <a:pt x="2198081" y="957909"/>
                  <a:pt x="1948543" y="992187"/>
                </a:cubicBezTo>
                <a:cubicBezTo>
                  <a:pt x="1699005" y="1026465"/>
                  <a:pt x="1611201" y="967282"/>
                  <a:pt x="1299029" y="992187"/>
                </a:cubicBezTo>
                <a:cubicBezTo>
                  <a:pt x="986857" y="1017092"/>
                  <a:pt x="782039" y="972626"/>
                  <a:pt x="649514" y="992187"/>
                </a:cubicBezTo>
                <a:cubicBezTo>
                  <a:pt x="516990" y="1011748"/>
                  <a:pt x="161831" y="1015878"/>
                  <a:pt x="0" y="992187"/>
                </a:cubicBezTo>
                <a:cubicBezTo>
                  <a:pt x="-16785" y="810375"/>
                  <a:pt x="14634" y="648609"/>
                  <a:pt x="0" y="476250"/>
                </a:cubicBezTo>
                <a:cubicBezTo>
                  <a:pt x="-14634" y="303891"/>
                  <a:pt x="-22" y="142916"/>
                  <a:pt x="0" y="0"/>
                </a:cubicBezTo>
                <a:close/>
              </a:path>
              <a:path w="4546600" h="992187" stroke="0" extrusionOk="0">
                <a:moveTo>
                  <a:pt x="0" y="0"/>
                </a:moveTo>
                <a:cubicBezTo>
                  <a:pt x="164550" y="31909"/>
                  <a:pt x="443271" y="-25722"/>
                  <a:pt x="740446" y="0"/>
                </a:cubicBezTo>
                <a:cubicBezTo>
                  <a:pt x="1037621" y="25722"/>
                  <a:pt x="1009061" y="13911"/>
                  <a:pt x="1253563" y="0"/>
                </a:cubicBezTo>
                <a:cubicBezTo>
                  <a:pt x="1498065" y="-13911"/>
                  <a:pt x="1706709" y="7897"/>
                  <a:pt x="1857611" y="0"/>
                </a:cubicBezTo>
                <a:cubicBezTo>
                  <a:pt x="2008513" y="-7897"/>
                  <a:pt x="2194865" y="-3786"/>
                  <a:pt x="2507125" y="0"/>
                </a:cubicBezTo>
                <a:cubicBezTo>
                  <a:pt x="2819385" y="3786"/>
                  <a:pt x="2885842" y="21613"/>
                  <a:pt x="3247571" y="0"/>
                </a:cubicBezTo>
                <a:cubicBezTo>
                  <a:pt x="3609300" y="-21613"/>
                  <a:pt x="3556221" y="2329"/>
                  <a:pt x="3806154" y="0"/>
                </a:cubicBezTo>
                <a:cubicBezTo>
                  <a:pt x="4056087" y="-2329"/>
                  <a:pt x="4339381" y="25811"/>
                  <a:pt x="4546600" y="0"/>
                </a:cubicBezTo>
                <a:cubicBezTo>
                  <a:pt x="4566992" y="207598"/>
                  <a:pt x="4556408" y="296003"/>
                  <a:pt x="4546600" y="496094"/>
                </a:cubicBezTo>
                <a:cubicBezTo>
                  <a:pt x="4536792" y="696185"/>
                  <a:pt x="4545114" y="764604"/>
                  <a:pt x="4546600" y="992187"/>
                </a:cubicBezTo>
                <a:cubicBezTo>
                  <a:pt x="4353991" y="1003369"/>
                  <a:pt x="4017559" y="1019899"/>
                  <a:pt x="3806154" y="992187"/>
                </a:cubicBezTo>
                <a:cubicBezTo>
                  <a:pt x="3594749" y="964475"/>
                  <a:pt x="3391728" y="978978"/>
                  <a:pt x="3065707" y="992187"/>
                </a:cubicBezTo>
                <a:cubicBezTo>
                  <a:pt x="2739686" y="1005396"/>
                  <a:pt x="2729854" y="1010902"/>
                  <a:pt x="2507125" y="992187"/>
                </a:cubicBezTo>
                <a:cubicBezTo>
                  <a:pt x="2284396" y="973472"/>
                  <a:pt x="2230152" y="981496"/>
                  <a:pt x="1994009" y="992187"/>
                </a:cubicBezTo>
                <a:cubicBezTo>
                  <a:pt x="1757866" y="1002878"/>
                  <a:pt x="1547247" y="982832"/>
                  <a:pt x="1435427" y="992187"/>
                </a:cubicBezTo>
                <a:cubicBezTo>
                  <a:pt x="1323607" y="1001542"/>
                  <a:pt x="1030439" y="960602"/>
                  <a:pt x="740446" y="992187"/>
                </a:cubicBezTo>
                <a:cubicBezTo>
                  <a:pt x="450453" y="1023772"/>
                  <a:pt x="223007" y="995667"/>
                  <a:pt x="0" y="992187"/>
                </a:cubicBezTo>
                <a:cubicBezTo>
                  <a:pt x="-6321" y="876818"/>
                  <a:pt x="-2078" y="664356"/>
                  <a:pt x="0" y="496094"/>
                </a:cubicBezTo>
                <a:cubicBezTo>
                  <a:pt x="2078" y="327832"/>
                  <a:pt x="11232" y="143047"/>
                  <a:pt x="0" y="0"/>
                </a:cubicBezTo>
                <a:close/>
              </a:path>
            </a:pathLst>
          </a:custGeom>
          <a:ln>
            <a:solidFill>
              <a:srgbClr val="81684A"/>
            </a:solidFill>
            <a:extLst>
              <a:ext uri="{C807C97D-BFC1-408E-A445-0C87EB9F89A2}">
                <ask:lineSketchStyleProps xmlns:ask="http://schemas.microsoft.com/office/drawing/2018/sketchyshapes" sd="697647464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900" dirty="0">
                <a:solidFill>
                  <a:srgbClr val="81684A"/>
                </a:solidFill>
              </a:rPr>
              <a:t>If your federally insured bank fails, your money is protected by the federal government via the Federal Deposit Insurance Corp. (FDIC)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5D971-5C95-25E7-DBC1-5F39EF7E685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24992" y="1088232"/>
            <a:ext cx="4335462" cy="992187"/>
          </a:xfrm>
          <a:custGeom>
            <a:avLst/>
            <a:gdLst>
              <a:gd name="connsiteX0" fmla="*/ 0 w 4335462"/>
              <a:gd name="connsiteY0" fmla="*/ 0 h 992187"/>
              <a:gd name="connsiteX1" fmla="*/ 662706 w 4335462"/>
              <a:gd name="connsiteY1" fmla="*/ 0 h 992187"/>
              <a:gd name="connsiteX2" fmla="*/ 1282058 w 4335462"/>
              <a:gd name="connsiteY2" fmla="*/ 0 h 992187"/>
              <a:gd name="connsiteX3" fmla="*/ 1944764 w 4335462"/>
              <a:gd name="connsiteY3" fmla="*/ 0 h 992187"/>
              <a:gd name="connsiteX4" fmla="*/ 2520761 w 4335462"/>
              <a:gd name="connsiteY4" fmla="*/ 0 h 992187"/>
              <a:gd name="connsiteX5" fmla="*/ 3053404 w 4335462"/>
              <a:gd name="connsiteY5" fmla="*/ 0 h 992187"/>
              <a:gd name="connsiteX6" fmla="*/ 3716110 w 4335462"/>
              <a:gd name="connsiteY6" fmla="*/ 0 h 992187"/>
              <a:gd name="connsiteX7" fmla="*/ 4335462 w 4335462"/>
              <a:gd name="connsiteY7" fmla="*/ 0 h 992187"/>
              <a:gd name="connsiteX8" fmla="*/ 4335462 w 4335462"/>
              <a:gd name="connsiteY8" fmla="*/ 486172 h 992187"/>
              <a:gd name="connsiteX9" fmla="*/ 4335462 w 4335462"/>
              <a:gd name="connsiteY9" fmla="*/ 992187 h 992187"/>
              <a:gd name="connsiteX10" fmla="*/ 3716110 w 4335462"/>
              <a:gd name="connsiteY10" fmla="*/ 992187 h 992187"/>
              <a:gd name="connsiteX11" fmla="*/ 3010049 w 4335462"/>
              <a:gd name="connsiteY11" fmla="*/ 992187 h 992187"/>
              <a:gd name="connsiteX12" fmla="*/ 2477407 w 4335462"/>
              <a:gd name="connsiteY12" fmla="*/ 992187 h 992187"/>
              <a:gd name="connsiteX13" fmla="*/ 1814701 w 4335462"/>
              <a:gd name="connsiteY13" fmla="*/ 992187 h 992187"/>
              <a:gd name="connsiteX14" fmla="*/ 1282058 w 4335462"/>
              <a:gd name="connsiteY14" fmla="*/ 992187 h 992187"/>
              <a:gd name="connsiteX15" fmla="*/ 619352 w 4335462"/>
              <a:gd name="connsiteY15" fmla="*/ 992187 h 992187"/>
              <a:gd name="connsiteX16" fmla="*/ 0 w 4335462"/>
              <a:gd name="connsiteY16" fmla="*/ 992187 h 992187"/>
              <a:gd name="connsiteX17" fmla="*/ 0 w 4335462"/>
              <a:gd name="connsiteY17" fmla="*/ 486172 h 992187"/>
              <a:gd name="connsiteX18" fmla="*/ 0 w 4335462"/>
              <a:gd name="connsiteY18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35462" h="992187" fill="none" extrusionOk="0">
                <a:moveTo>
                  <a:pt x="0" y="0"/>
                </a:moveTo>
                <a:cubicBezTo>
                  <a:pt x="191264" y="164"/>
                  <a:pt x="526375" y="-848"/>
                  <a:pt x="662706" y="0"/>
                </a:cubicBezTo>
                <a:cubicBezTo>
                  <a:pt x="799037" y="848"/>
                  <a:pt x="1009705" y="14244"/>
                  <a:pt x="1282058" y="0"/>
                </a:cubicBezTo>
                <a:cubicBezTo>
                  <a:pt x="1554411" y="-14244"/>
                  <a:pt x="1795409" y="29804"/>
                  <a:pt x="1944764" y="0"/>
                </a:cubicBezTo>
                <a:cubicBezTo>
                  <a:pt x="2094119" y="-29804"/>
                  <a:pt x="2296989" y="3001"/>
                  <a:pt x="2520761" y="0"/>
                </a:cubicBezTo>
                <a:cubicBezTo>
                  <a:pt x="2744533" y="-3001"/>
                  <a:pt x="2805898" y="17637"/>
                  <a:pt x="3053404" y="0"/>
                </a:cubicBezTo>
                <a:cubicBezTo>
                  <a:pt x="3300910" y="-17637"/>
                  <a:pt x="3480581" y="-31850"/>
                  <a:pt x="3716110" y="0"/>
                </a:cubicBezTo>
                <a:cubicBezTo>
                  <a:pt x="3951639" y="31850"/>
                  <a:pt x="4105717" y="12606"/>
                  <a:pt x="4335462" y="0"/>
                </a:cubicBezTo>
                <a:cubicBezTo>
                  <a:pt x="4357309" y="120304"/>
                  <a:pt x="4332100" y="279139"/>
                  <a:pt x="4335462" y="486172"/>
                </a:cubicBezTo>
                <a:cubicBezTo>
                  <a:pt x="4338824" y="693205"/>
                  <a:pt x="4342230" y="888086"/>
                  <a:pt x="4335462" y="992187"/>
                </a:cubicBezTo>
                <a:cubicBezTo>
                  <a:pt x="4100455" y="999823"/>
                  <a:pt x="3981803" y="996525"/>
                  <a:pt x="3716110" y="992187"/>
                </a:cubicBezTo>
                <a:cubicBezTo>
                  <a:pt x="3450417" y="987849"/>
                  <a:pt x="3321036" y="981931"/>
                  <a:pt x="3010049" y="992187"/>
                </a:cubicBezTo>
                <a:cubicBezTo>
                  <a:pt x="2699062" y="1002443"/>
                  <a:pt x="2693766" y="1002395"/>
                  <a:pt x="2477407" y="992187"/>
                </a:cubicBezTo>
                <a:cubicBezTo>
                  <a:pt x="2261048" y="981979"/>
                  <a:pt x="1968297" y="964686"/>
                  <a:pt x="1814701" y="992187"/>
                </a:cubicBezTo>
                <a:cubicBezTo>
                  <a:pt x="1661105" y="1019688"/>
                  <a:pt x="1522999" y="994400"/>
                  <a:pt x="1282058" y="992187"/>
                </a:cubicBezTo>
                <a:cubicBezTo>
                  <a:pt x="1041117" y="989974"/>
                  <a:pt x="880074" y="1014481"/>
                  <a:pt x="619352" y="992187"/>
                </a:cubicBezTo>
                <a:cubicBezTo>
                  <a:pt x="358630" y="969893"/>
                  <a:pt x="181246" y="1008252"/>
                  <a:pt x="0" y="992187"/>
                </a:cubicBezTo>
                <a:cubicBezTo>
                  <a:pt x="-18265" y="870288"/>
                  <a:pt x="-7364" y="590035"/>
                  <a:pt x="0" y="486172"/>
                </a:cubicBezTo>
                <a:cubicBezTo>
                  <a:pt x="7364" y="382309"/>
                  <a:pt x="-10155" y="176007"/>
                  <a:pt x="0" y="0"/>
                </a:cubicBezTo>
                <a:close/>
              </a:path>
              <a:path w="4335462" h="992187" stroke="0" extrusionOk="0">
                <a:moveTo>
                  <a:pt x="0" y="0"/>
                </a:moveTo>
                <a:cubicBezTo>
                  <a:pt x="218738" y="24440"/>
                  <a:pt x="449230" y="773"/>
                  <a:pt x="706061" y="0"/>
                </a:cubicBezTo>
                <a:cubicBezTo>
                  <a:pt x="962892" y="-773"/>
                  <a:pt x="1217874" y="31890"/>
                  <a:pt x="1412122" y="0"/>
                </a:cubicBezTo>
                <a:cubicBezTo>
                  <a:pt x="1606370" y="-31890"/>
                  <a:pt x="1843661" y="-23741"/>
                  <a:pt x="2074828" y="0"/>
                </a:cubicBezTo>
                <a:cubicBezTo>
                  <a:pt x="2305995" y="23741"/>
                  <a:pt x="2358545" y="-6351"/>
                  <a:pt x="2564116" y="0"/>
                </a:cubicBezTo>
                <a:cubicBezTo>
                  <a:pt x="2769687" y="6351"/>
                  <a:pt x="3055224" y="13245"/>
                  <a:pt x="3226822" y="0"/>
                </a:cubicBezTo>
                <a:cubicBezTo>
                  <a:pt x="3398420" y="-13245"/>
                  <a:pt x="4037346" y="-54221"/>
                  <a:pt x="4335462" y="0"/>
                </a:cubicBezTo>
                <a:cubicBezTo>
                  <a:pt x="4352129" y="156658"/>
                  <a:pt x="4328865" y="298004"/>
                  <a:pt x="4335462" y="486172"/>
                </a:cubicBezTo>
                <a:cubicBezTo>
                  <a:pt x="4342059" y="674340"/>
                  <a:pt x="4328178" y="878580"/>
                  <a:pt x="4335462" y="992187"/>
                </a:cubicBezTo>
                <a:cubicBezTo>
                  <a:pt x="4171847" y="1002749"/>
                  <a:pt x="3932616" y="990126"/>
                  <a:pt x="3759465" y="992187"/>
                </a:cubicBezTo>
                <a:cubicBezTo>
                  <a:pt x="3586314" y="994248"/>
                  <a:pt x="3473225" y="1010226"/>
                  <a:pt x="3270177" y="992187"/>
                </a:cubicBezTo>
                <a:cubicBezTo>
                  <a:pt x="3067129" y="974148"/>
                  <a:pt x="2940140" y="972382"/>
                  <a:pt x="2694180" y="992187"/>
                </a:cubicBezTo>
                <a:cubicBezTo>
                  <a:pt x="2448220" y="1011992"/>
                  <a:pt x="2356825" y="973696"/>
                  <a:pt x="2204892" y="992187"/>
                </a:cubicBezTo>
                <a:cubicBezTo>
                  <a:pt x="2052959" y="1010678"/>
                  <a:pt x="1716722" y="1022475"/>
                  <a:pt x="1585540" y="992187"/>
                </a:cubicBezTo>
                <a:cubicBezTo>
                  <a:pt x="1454358" y="961899"/>
                  <a:pt x="1278480" y="1015231"/>
                  <a:pt x="1096253" y="992187"/>
                </a:cubicBezTo>
                <a:cubicBezTo>
                  <a:pt x="914026" y="969143"/>
                  <a:pt x="487261" y="940163"/>
                  <a:pt x="0" y="992187"/>
                </a:cubicBezTo>
                <a:cubicBezTo>
                  <a:pt x="6780" y="892036"/>
                  <a:pt x="-12345" y="655358"/>
                  <a:pt x="0" y="525859"/>
                </a:cubicBezTo>
                <a:cubicBezTo>
                  <a:pt x="12345" y="396360"/>
                  <a:pt x="20160" y="150660"/>
                  <a:pt x="0" y="0"/>
                </a:cubicBezTo>
                <a:close/>
              </a:path>
            </a:pathLst>
          </a:custGeom>
          <a:ln>
            <a:solidFill>
              <a:srgbClr val="81684A"/>
            </a:solidFill>
            <a:extLst>
              <a:ext uri="{C807C97D-BFC1-408E-A445-0C87EB9F89A2}">
                <ask:lineSketchStyleProps xmlns:ask="http://schemas.microsoft.com/office/drawing/2018/sketchyshapes" sd="1356740302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81684A"/>
                </a:solidFill>
              </a:rPr>
              <a:t>The FDIC insures up to $250,000 per depositor, </a:t>
            </a:r>
            <a:r>
              <a:rPr lang="en-US">
                <a:solidFill>
                  <a:srgbClr val="81684A"/>
                </a:solidFill>
              </a:rPr>
              <a:t>per institution, </a:t>
            </a:r>
            <a:r>
              <a:rPr lang="en-US" dirty="0">
                <a:solidFill>
                  <a:srgbClr val="81684A"/>
                </a:solidFill>
              </a:rPr>
              <a:t>and per ownership category.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9C1E35-2627-D910-D894-3B75A84A849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2558" y="3409609"/>
            <a:ext cx="4335463" cy="800441"/>
          </a:xfrm>
          <a:custGeom>
            <a:avLst/>
            <a:gdLst>
              <a:gd name="connsiteX0" fmla="*/ 0 w 4335463"/>
              <a:gd name="connsiteY0" fmla="*/ 0 h 800441"/>
              <a:gd name="connsiteX1" fmla="*/ 662706 w 4335463"/>
              <a:gd name="connsiteY1" fmla="*/ 0 h 800441"/>
              <a:gd name="connsiteX2" fmla="*/ 1195349 w 4335463"/>
              <a:gd name="connsiteY2" fmla="*/ 0 h 800441"/>
              <a:gd name="connsiteX3" fmla="*/ 1727992 w 4335463"/>
              <a:gd name="connsiteY3" fmla="*/ 0 h 800441"/>
              <a:gd name="connsiteX4" fmla="*/ 2217280 w 4335463"/>
              <a:gd name="connsiteY4" fmla="*/ 0 h 800441"/>
              <a:gd name="connsiteX5" fmla="*/ 2706568 w 4335463"/>
              <a:gd name="connsiteY5" fmla="*/ 0 h 800441"/>
              <a:gd name="connsiteX6" fmla="*/ 3282565 w 4335463"/>
              <a:gd name="connsiteY6" fmla="*/ 0 h 800441"/>
              <a:gd name="connsiteX7" fmla="*/ 3771853 w 4335463"/>
              <a:gd name="connsiteY7" fmla="*/ 0 h 800441"/>
              <a:gd name="connsiteX8" fmla="*/ 4335463 w 4335463"/>
              <a:gd name="connsiteY8" fmla="*/ 0 h 800441"/>
              <a:gd name="connsiteX9" fmla="*/ 4335463 w 4335463"/>
              <a:gd name="connsiteY9" fmla="*/ 400221 h 800441"/>
              <a:gd name="connsiteX10" fmla="*/ 4335463 w 4335463"/>
              <a:gd name="connsiteY10" fmla="*/ 800441 h 800441"/>
              <a:gd name="connsiteX11" fmla="*/ 3759466 w 4335463"/>
              <a:gd name="connsiteY11" fmla="*/ 800441 h 800441"/>
              <a:gd name="connsiteX12" fmla="*/ 3270178 w 4335463"/>
              <a:gd name="connsiteY12" fmla="*/ 800441 h 800441"/>
              <a:gd name="connsiteX13" fmla="*/ 2564117 w 4335463"/>
              <a:gd name="connsiteY13" fmla="*/ 800441 h 800441"/>
              <a:gd name="connsiteX14" fmla="*/ 1988119 w 4335463"/>
              <a:gd name="connsiteY14" fmla="*/ 800441 h 800441"/>
              <a:gd name="connsiteX15" fmla="*/ 1412122 w 4335463"/>
              <a:gd name="connsiteY15" fmla="*/ 800441 h 800441"/>
              <a:gd name="connsiteX16" fmla="*/ 922834 w 4335463"/>
              <a:gd name="connsiteY16" fmla="*/ 800441 h 800441"/>
              <a:gd name="connsiteX17" fmla="*/ 0 w 4335463"/>
              <a:gd name="connsiteY17" fmla="*/ 800441 h 800441"/>
              <a:gd name="connsiteX18" fmla="*/ 0 w 4335463"/>
              <a:gd name="connsiteY18" fmla="*/ 424234 h 800441"/>
              <a:gd name="connsiteX19" fmla="*/ 0 w 4335463"/>
              <a:gd name="connsiteY19" fmla="*/ 0 h 80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35463" h="800441" fill="none" extrusionOk="0">
                <a:moveTo>
                  <a:pt x="0" y="0"/>
                </a:moveTo>
                <a:cubicBezTo>
                  <a:pt x="289713" y="-18673"/>
                  <a:pt x="423214" y="-29210"/>
                  <a:pt x="662706" y="0"/>
                </a:cubicBezTo>
                <a:cubicBezTo>
                  <a:pt x="902198" y="29210"/>
                  <a:pt x="1054408" y="-4796"/>
                  <a:pt x="1195349" y="0"/>
                </a:cubicBezTo>
                <a:cubicBezTo>
                  <a:pt x="1336290" y="4796"/>
                  <a:pt x="1574374" y="3168"/>
                  <a:pt x="1727992" y="0"/>
                </a:cubicBezTo>
                <a:cubicBezTo>
                  <a:pt x="1881610" y="-3168"/>
                  <a:pt x="2010104" y="21951"/>
                  <a:pt x="2217280" y="0"/>
                </a:cubicBezTo>
                <a:cubicBezTo>
                  <a:pt x="2424456" y="-21951"/>
                  <a:pt x="2517806" y="-1992"/>
                  <a:pt x="2706568" y="0"/>
                </a:cubicBezTo>
                <a:cubicBezTo>
                  <a:pt x="2895330" y="1992"/>
                  <a:pt x="3027256" y="24887"/>
                  <a:pt x="3282565" y="0"/>
                </a:cubicBezTo>
                <a:cubicBezTo>
                  <a:pt x="3537874" y="-24887"/>
                  <a:pt x="3553585" y="-22565"/>
                  <a:pt x="3771853" y="0"/>
                </a:cubicBezTo>
                <a:cubicBezTo>
                  <a:pt x="3990121" y="22565"/>
                  <a:pt x="4066995" y="17557"/>
                  <a:pt x="4335463" y="0"/>
                </a:cubicBezTo>
                <a:cubicBezTo>
                  <a:pt x="4316868" y="191865"/>
                  <a:pt x="4327066" y="316313"/>
                  <a:pt x="4335463" y="400221"/>
                </a:cubicBezTo>
                <a:cubicBezTo>
                  <a:pt x="4343860" y="484129"/>
                  <a:pt x="4351658" y="660194"/>
                  <a:pt x="4335463" y="800441"/>
                </a:cubicBezTo>
                <a:cubicBezTo>
                  <a:pt x="4105820" y="806287"/>
                  <a:pt x="3924760" y="819921"/>
                  <a:pt x="3759466" y="800441"/>
                </a:cubicBezTo>
                <a:cubicBezTo>
                  <a:pt x="3594172" y="780961"/>
                  <a:pt x="3396195" y="795957"/>
                  <a:pt x="3270178" y="800441"/>
                </a:cubicBezTo>
                <a:cubicBezTo>
                  <a:pt x="3144161" y="804925"/>
                  <a:pt x="2767057" y="784163"/>
                  <a:pt x="2564117" y="800441"/>
                </a:cubicBezTo>
                <a:cubicBezTo>
                  <a:pt x="2361177" y="816719"/>
                  <a:pt x="2266397" y="820262"/>
                  <a:pt x="1988119" y="800441"/>
                </a:cubicBezTo>
                <a:cubicBezTo>
                  <a:pt x="1709841" y="780620"/>
                  <a:pt x="1556715" y="826898"/>
                  <a:pt x="1412122" y="800441"/>
                </a:cubicBezTo>
                <a:cubicBezTo>
                  <a:pt x="1267529" y="773984"/>
                  <a:pt x="1105466" y="795799"/>
                  <a:pt x="922834" y="800441"/>
                </a:cubicBezTo>
                <a:cubicBezTo>
                  <a:pt x="740202" y="805083"/>
                  <a:pt x="402247" y="804622"/>
                  <a:pt x="0" y="800441"/>
                </a:cubicBezTo>
                <a:cubicBezTo>
                  <a:pt x="16069" y="703218"/>
                  <a:pt x="-13549" y="595598"/>
                  <a:pt x="0" y="424234"/>
                </a:cubicBezTo>
                <a:cubicBezTo>
                  <a:pt x="13549" y="252870"/>
                  <a:pt x="-15856" y="199541"/>
                  <a:pt x="0" y="0"/>
                </a:cubicBezTo>
                <a:close/>
              </a:path>
              <a:path w="4335463" h="800441" stroke="0" extrusionOk="0">
                <a:moveTo>
                  <a:pt x="0" y="0"/>
                </a:moveTo>
                <a:cubicBezTo>
                  <a:pt x="180724" y="-9668"/>
                  <a:pt x="267959" y="-16690"/>
                  <a:pt x="532643" y="0"/>
                </a:cubicBezTo>
                <a:cubicBezTo>
                  <a:pt x="797327" y="16690"/>
                  <a:pt x="1005430" y="-1288"/>
                  <a:pt x="1195349" y="0"/>
                </a:cubicBezTo>
                <a:cubicBezTo>
                  <a:pt x="1385268" y="1288"/>
                  <a:pt x="1565241" y="-6960"/>
                  <a:pt x="1771346" y="0"/>
                </a:cubicBezTo>
                <a:cubicBezTo>
                  <a:pt x="1977451" y="6960"/>
                  <a:pt x="2040466" y="741"/>
                  <a:pt x="2303989" y="0"/>
                </a:cubicBezTo>
                <a:cubicBezTo>
                  <a:pt x="2567512" y="-741"/>
                  <a:pt x="2669682" y="-613"/>
                  <a:pt x="2836632" y="0"/>
                </a:cubicBezTo>
                <a:cubicBezTo>
                  <a:pt x="3003582" y="613"/>
                  <a:pt x="3199724" y="3196"/>
                  <a:pt x="3412629" y="0"/>
                </a:cubicBezTo>
                <a:cubicBezTo>
                  <a:pt x="3625534" y="-3196"/>
                  <a:pt x="3900370" y="-20729"/>
                  <a:pt x="4335463" y="0"/>
                </a:cubicBezTo>
                <a:cubicBezTo>
                  <a:pt x="4327861" y="166922"/>
                  <a:pt x="4327905" y="205799"/>
                  <a:pt x="4335463" y="408225"/>
                </a:cubicBezTo>
                <a:cubicBezTo>
                  <a:pt x="4343021" y="610652"/>
                  <a:pt x="4345004" y="606188"/>
                  <a:pt x="4335463" y="800441"/>
                </a:cubicBezTo>
                <a:cubicBezTo>
                  <a:pt x="4169563" y="819494"/>
                  <a:pt x="3994681" y="781610"/>
                  <a:pt x="3672757" y="800441"/>
                </a:cubicBezTo>
                <a:cubicBezTo>
                  <a:pt x="3350833" y="819272"/>
                  <a:pt x="3336499" y="802127"/>
                  <a:pt x="3183469" y="800441"/>
                </a:cubicBezTo>
                <a:cubicBezTo>
                  <a:pt x="3030439" y="798755"/>
                  <a:pt x="2714419" y="794153"/>
                  <a:pt x="2520762" y="800441"/>
                </a:cubicBezTo>
                <a:cubicBezTo>
                  <a:pt x="2327105" y="806729"/>
                  <a:pt x="2036535" y="783900"/>
                  <a:pt x="1901410" y="800441"/>
                </a:cubicBezTo>
                <a:cubicBezTo>
                  <a:pt x="1766285" y="816982"/>
                  <a:pt x="1441810" y="788148"/>
                  <a:pt x="1325413" y="800441"/>
                </a:cubicBezTo>
                <a:cubicBezTo>
                  <a:pt x="1209016" y="812734"/>
                  <a:pt x="889194" y="816374"/>
                  <a:pt x="749416" y="800441"/>
                </a:cubicBezTo>
                <a:cubicBezTo>
                  <a:pt x="609638" y="784508"/>
                  <a:pt x="318356" y="773724"/>
                  <a:pt x="0" y="800441"/>
                </a:cubicBezTo>
                <a:cubicBezTo>
                  <a:pt x="6291" y="650668"/>
                  <a:pt x="-11725" y="492067"/>
                  <a:pt x="0" y="392216"/>
                </a:cubicBezTo>
                <a:cubicBezTo>
                  <a:pt x="11725" y="292366"/>
                  <a:pt x="-11826" y="108008"/>
                  <a:pt x="0" y="0"/>
                </a:cubicBezTo>
                <a:close/>
              </a:path>
            </a:pathLst>
          </a:custGeom>
          <a:ln>
            <a:solidFill>
              <a:srgbClr val="81684A"/>
            </a:solidFill>
            <a:extLst>
              <a:ext uri="{C807C97D-BFC1-408E-A445-0C87EB9F89A2}">
                <ask:lineSketchStyleProps xmlns:ask="http://schemas.microsoft.com/office/drawing/2018/sketchyshapes" sd="2902248884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81684A"/>
                </a:solidFill>
              </a:rPr>
              <a:t>FDIC insurance covers deposit accounts and other official items such as cashier’s checks and money orders.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345F6E-BEA5-AB2A-0DF9-47FD8DF935C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35606" y="3995670"/>
            <a:ext cx="4335462" cy="800441"/>
          </a:xfrm>
          <a:custGeom>
            <a:avLst/>
            <a:gdLst>
              <a:gd name="connsiteX0" fmla="*/ 0 w 4335462"/>
              <a:gd name="connsiteY0" fmla="*/ 0 h 800441"/>
              <a:gd name="connsiteX1" fmla="*/ 489288 w 4335462"/>
              <a:gd name="connsiteY1" fmla="*/ 0 h 800441"/>
              <a:gd name="connsiteX2" fmla="*/ 1021930 w 4335462"/>
              <a:gd name="connsiteY2" fmla="*/ 0 h 800441"/>
              <a:gd name="connsiteX3" fmla="*/ 1597927 w 4335462"/>
              <a:gd name="connsiteY3" fmla="*/ 0 h 800441"/>
              <a:gd name="connsiteX4" fmla="*/ 2130570 w 4335462"/>
              <a:gd name="connsiteY4" fmla="*/ 0 h 800441"/>
              <a:gd name="connsiteX5" fmla="*/ 2749922 w 4335462"/>
              <a:gd name="connsiteY5" fmla="*/ 0 h 800441"/>
              <a:gd name="connsiteX6" fmla="*/ 3282564 w 4335462"/>
              <a:gd name="connsiteY6" fmla="*/ 0 h 800441"/>
              <a:gd name="connsiteX7" fmla="*/ 4335462 w 4335462"/>
              <a:gd name="connsiteY7" fmla="*/ 0 h 800441"/>
              <a:gd name="connsiteX8" fmla="*/ 4335462 w 4335462"/>
              <a:gd name="connsiteY8" fmla="*/ 416229 h 800441"/>
              <a:gd name="connsiteX9" fmla="*/ 4335462 w 4335462"/>
              <a:gd name="connsiteY9" fmla="*/ 800441 h 800441"/>
              <a:gd name="connsiteX10" fmla="*/ 3629401 w 4335462"/>
              <a:gd name="connsiteY10" fmla="*/ 800441 h 800441"/>
              <a:gd name="connsiteX11" fmla="*/ 3053404 w 4335462"/>
              <a:gd name="connsiteY11" fmla="*/ 800441 h 800441"/>
              <a:gd name="connsiteX12" fmla="*/ 2520761 w 4335462"/>
              <a:gd name="connsiteY12" fmla="*/ 800441 h 800441"/>
              <a:gd name="connsiteX13" fmla="*/ 2031474 w 4335462"/>
              <a:gd name="connsiteY13" fmla="*/ 800441 h 800441"/>
              <a:gd name="connsiteX14" fmla="*/ 1325413 w 4335462"/>
              <a:gd name="connsiteY14" fmla="*/ 800441 h 800441"/>
              <a:gd name="connsiteX15" fmla="*/ 792770 w 4335462"/>
              <a:gd name="connsiteY15" fmla="*/ 800441 h 800441"/>
              <a:gd name="connsiteX16" fmla="*/ 0 w 4335462"/>
              <a:gd name="connsiteY16" fmla="*/ 800441 h 800441"/>
              <a:gd name="connsiteX17" fmla="*/ 0 w 4335462"/>
              <a:gd name="connsiteY17" fmla="*/ 424234 h 800441"/>
              <a:gd name="connsiteX18" fmla="*/ 0 w 4335462"/>
              <a:gd name="connsiteY18" fmla="*/ 0 h 80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35462" h="800441" fill="none" extrusionOk="0">
                <a:moveTo>
                  <a:pt x="0" y="0"/>
                </a:moveTo>
                <a:cubicBezTo>
                  <a:pt x="175446" y="-7308"/>
                  <a:pt x="291122" y="18271"/>
                  <a:pt x="489288" y="0"/>
                </a:cubicBezTo>
                <a:cubicBezTo>
                  <a:pt x="687454" y="-18271"/>
                  <a:pt x="786081" y="-195"/>
                  <a:pt x="1021930" y="0"/>
                </a:cubicBezTo>
                <a:cubicBezTo>
                  <a:pt x="1257779" y="195"/>
                  <a:pt x="1424531" y="-9746"/>
                  <a:pt x="1597927" y="0"/>
                </a:cubicBezTo>
                <a:cubicBezTo>
                  <a:pt x="1771323" y="9746"/>
                  <a:pt x="1907859" y="1395"/>
                  <a:pt x="2130570" y="0"/>
                </a:cubicBezTo>
                <a:cubicBezTo>
                  <a:pt x="2353281" y="-1395"/>
                  <a:pt x="2499538" y="-27842"/>
                  <a:pt x="2749922" y="0"/>
                </a:cubicBezTo>
                <a:cubicBezTo>
                  <a:pt x="3000306" y="27842"/>
                  <a:pt x="3046105" y="21783"/>
                  <a:pt x="3282564" y="0"/>
                </a:cubicBezTo>
                <a:cubicBezTo>
                  <a:pt x="3519023" y="-21783"/>
                  <a:pt x="3998584" y="-430"/>
                  <a:pt x="4335462" y="0"/>
                </a:cubicBezTo>
                <a:cubicBezTo>
                  <a:pt x="4344605" y="178689"/>
                  <a:pt x="4324803" y="285972"/>
                  <a:pt x="4335462" y="416229"/>
                </a:cubicBezTo>
                <a:cubicBezTo>
                  <a:pt x="4346121" y="546486"/>
                  <a:pt x="4317206" y="658459"/>
                  <a:pt x="4335462" y="800441"/>
                </a:cubicBezTo>
                <a:cubicBezTo>
                  <a:pt x="4081207" y="831775"/>
                  <a:pt x="3971266" y="786743"/>
                  <a:pt x="3629401" y="800441"/>
                </a:cubicBezTo>
                <a:cubicBezTo>
                  <a:pt x="3287536" y="814139"/>
                  <a:pt x="3199979" y="777651"/>
                  <a:pt x="3053404" y="800441"/>
                </a:cubicBezTo>
                <a:cubicBezTo>
                  <a:pt x="2906829" y="823231"/>
                  <a:pt x="2666036" y="799601"/>
                  <a:pt x="2520761" y="800441"/>
                </a:cubicBezTo>
                <a:cubicBezTo>
                  <a:pt x="2375486" y="801281"/>
                  <a:pt x="2270549" y="777667"/>
                  <a:pt x="2031474" y="800441"/>
                </a:cubicBezTo>
                <a:cubicBezTo>
                  <a:pt x="1792399" y="823215"/>
                  <a:pt x="1551180" y="805589"/>
                  <a:pt x="1325413" y="800441"/>
                </a:cubicBezTo>
                <a:cubicBezTo>
                  <a:pt x="1099646" y="795293"/>
                  <a:pt x="938795" y="823435"/>
                  <a:pt x="792770" y="800441"/>
                </a:cubicBezTo>
                <a:cubicBezTo>
                  <a:pt x="646745" y="777447"/>
                  <a:pt x="159388" y="773030"/>
                  <a:pt x="0" y="800441"/>
                </a:cubicBezTo>
                <a:cubicBezTo>
                  <a:pt x="16453" y="667858"/>
                  <a:pt x="9673" y="575825"/>
                  <a:pt x="0" y="424234"/>
                </a:cubicBezTo>
                <a:cubicBezTo>
                  <a:pt x="-9673" y="272643"/>
                  <a:pt x="5113" y="178303"/>
                  <a:pt x="0" y="0"/>
                </a:cubicBezTo>
                <a:close/>
              </a:path>
              <a:path w="4335462" h="800441" stroke="0" extrusionOk="0">
                <a:moveTo>
                  <a:pt x="0" y="0"/>
                </a:moveTo>
                <a:cubicBezTo>
                  <a:pt x="106121" y="3414"/>
                  <a:pt x="362037" y="-1437"/>
                  <a:pt x="489288" y="0"/>
                </a:cubicBezTo>
                <a:cubicBezTo>
                  <a:pt x="616539" y="1437"/>
                  <a:pt x="910434" y="3127"/>
                  <a:pt x="1021930" y="0"/>
                </a:cubicBezTo>
                <a:cubicBezTo>
                  <a:pt x="1133426" y="-3127"/>
                  <a:pt x="1393090" y="-14023"/>
                  <a:pt x="1554573" y="0"/>
                </a:cubicBezTo>
                <a:cubicBezTo>
                  <a:pt x="1716056" y="14023"/>
                  <a:pt x="1914981" y="13031"/>
                  <a:pt x="2173925" y="0"/>
                </a:cubicBezTo>
                <a:cubicBezTo>
                  <a:pt x="2432869" y="-13031"/>
                  <a:pt x="2508578" y="-17940"/>
                  <a:pt x="2706567" y="0"/>
                </a:cubicBezTo>
                <a:cubicBezTo>
                  <a:pt x="2904556" y="17940"/>
                  <a:pt x="3165633" y="-8890"/>
                  <a:pt x="3412628" y="0"/>
                </a:cubicBezTo>
                <a:cubicBezTo>
                  <a:pt x="3659623" y="8890"/>
                  <a:pt x="4098515" y="3503"/>
                  <a:pt x="4335462" y="0"/>
                </a:cubicBezTo>
                <a:cubicBezTo>
                  <a:pt x="4336325" y="179369"/>
                  <a:pt x="4332739" y="311585"/>
                  <a:pt x="4335462" y="392216"/>
                </a:cubicBezTo>
                <a:cubicBezTo>
                  <a:pt x="4338185" y="472847"/>
                  <a:pt x="4352941" y="716650"/>
                  <a:pt x="4335462" y="800441"/>
                </a:cubicBezTo>
                <a:cubicBezTo>
                  <a:pt x="4136143" y="814898"/>
                  <a:pt x="3915251" y="815714"/>
                  <a:pt x="3672756" y="800441"/>
                </a:cubicBezTo>
                <a:cubicBezTo>
                  <a:pt x="3430261" y="785168"/>
                  <a:pt x="3318570" y="813548"/>
                  <a:pt x="3010049" y="800441"/>
                </a:cubicBezTo>
                <a:cubicBezTo>
                  <a:pt x="2701528" y="787334"/>
                  <a:pt x="2642022" y="806189"/>
                  <a:pt x="2347343" y="800441"/>
                </a:cubicBezTo>
                <a:cubicBezTo>
                  <a:pt x="2052664" y="794693"/>
                  <a:pt x="1926712" y="799142"/>
                  <a:pt x="1814701" y="800441"/>
                </a:cubicBezTo>
                <a:cubicBezTo>
                  <a:pt x="1702690" y="801740"/>
                  <a:pt x="1413178" y="781411"/>
                  <a:pt x="1151994" y="800441"/>
                </a:cubicBezTo>
                <a:cubicBezTo>
                  <a:pt x="890810" y="819471"/>
                  <a:pt x="435554" y="773462"/>
                  <a:pt x="0" y="800441"/>
                </a:cubicBezTo>
                <a:cubicBezTo>
                  <a:pt x="-20399" y="671726"/>
                  <a:pt x="-15334" y="578725"/>
                  <a:pt x="0" y="392216"/>
                </a:cubicBezTo>
                <a:cubicBezTo>
                  <a:pt x="15334" y="205707"/>
                  <a:pt x="581" y="157811"/>
                  <a:pt x="0" y="0"/>
                </a:cubicBezTo>
                <a:close/>
              </a:path>
            </a:pathLst>
          </a:custGeom>
          <a:ln>
            <a:solidFill>
              <a:srgbClr val="81684A"/>
            </a:solidFill>
            <a:extLst>
              <a:ext uri="{C807C97D-BFC1-408E-A445-0C87EB9F89A2}">
                <ask:lineSketchStyleProps xmlns:ask="http://schemas.microsoft.com/office/drawing/2018/sketchyshapes" sd="2791215041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rgbClr val="81684A"/>
                </a:solidFill>
              </a:rPr>
              <a:t>If a bank is federally insured, it will display the FDIC insurance logo.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0649B7B-1E7D-666C-2786-2F95655E07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2558" y="2147409"/>
            <a:ext cx="4335463" cy="939800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The FDIC was established in 1933 in response to the many bank failures during the Great Depression.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E18ED0B-DD79-A430-37C4-04096A6E53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24992" y="2076847"/>
            <a:ext cx="5035550" cy="1854200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bg2"/>
                </a:solidFill>
              </a:rPr>
              <a:t>Per depositor = one person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Per institution = one insured bank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Per ownership category = who owns the account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Ex. An account is co-owned by two people is insured up to $250,000 per person for a total of $500,000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BC40B2-661F-AFDB-665D-46493F78CB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2558" y="4299860"/>
            <a:ext cx="4335463" cy="1774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bg2"/>
                </a:solidFill>
              </a:rPr>
              <a:t>FDIC insurance does not cover: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Investments in stocks, bonds, or mutual funds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Losses incurred from investments, even if they were purchased from an insured bank 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Life insurance policies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3A130EF-E790-9773-D612-DDB72162464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35606" y="4919662"/>
            <a:ext cx="4335462" cy="1219200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bg2"/>
                </a:solidFill>
              </a:rPr>
              <a:t>Banks aren’t insured by default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They must apply for FDIC insurance</a:t>
            </a:r>
          </a:p>
        </p:txBody>
      </p:sp>
      <p:sp>
        <p:nvSpPr>
          <p:cNvPr id="11" name="AutoShape 2" descr="US FDIC Federal Deposit Insurance Corporation Logo PNG vector in SVG ...">
            <a:extLst>
              <a:ext uri="{FF2B5EF4-FFF2-40B4-BE49-F238E27FC236}">
                <a16:creationId xmlns:a16="http://schemas.microsoft.com/office/drawing/2014/main" id="{02B3CD67-A2BD-B3BB-60DC-8F9F10A40C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F0FAD8A-800D-C66E-2BD6-F6A28859E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5702" y="4919662"/>
            <a:ext cx="1361880" cy="91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0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C6AF-E321-E47D-FDA9-4C3B1067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053" y="0"/>
            <a:ext cx="10245012" cy="1081404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Banks: Physical or Digital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1A00F-B431-CBB2-D202-4F9F0D229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935" y="3429000"/>
            <a:ext cx="10794734" cy="738664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sz="2800" b="1" dirty="0"/>
              <a:t>		</a:t>
            </a:r>
            <a:r>
              <a:rPr lang="en-US" sz="2800" b="1" dirty="0">
                <a:solidFill>
                  <a:srgbClr val="003C69"/>
                </a:solidFill>
              </a:rPr>
              <a:t>Online Bank</a:t>
            </a:r>
          </a:p>
          <a:p>
            <a:pPr marL="0" indent="0" algn="l">
              <a:buNone/>
            </a:pPr>
            <a:r>
              <a:rPr lang="en-US" sz="2100" dirty="0">
                <a:solidFill>
                  <a:srgbClr val="003C69"/>
                </a:solidFill>
              </a:rPr>
              <a:t>		A bank that delivers products and services remotely through electronic channels.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8CBD0-2F97-0612-AD82-451043BA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0969BA-7A7C-BC72-494E-8B56378A0821}"/>
              </a:ext>
            </a:extLst>
          </p:cNvPr>
          <p:cNvSpPr txBox="1"/>
          <p:nvPr/>
        </p:nvSpPr>
        <p:spPr>
          <a:xfrm>
            <a:off x="985935" y="1837678"/>
            <a:ext cx="10111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		</a:t>
            </a:r>
            <a:r>
              <a:rPr lang="en-US" sz="2400" b="1" dirty="0">
                <a:solidFill>
                  <a:srgbClr val="002060"/>
                </a:solidFill>
              </a:rPr>
              <a:t>Traditional Bank</a:t>
            </a:r>
          </a:p>
          <a:p>
            <a:r>
              <a:rPr lang="en-US" dirty="0">
                <a:solidFill>
                  <a:srgbClr val="002060"/>
                </a:solidFill>
              </a:rPr>
              <a:t>		A bank that has physical locations.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BFCE0F-658C-09EE-7196-C42C0D947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260" y="1674177"/>
            <a:ext cx="1066800" cy="11620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14614BA-2053-B27E-6DFF-AE895FC90E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260" y="3310820"/>
            <a:ext cx="1066800" cy="11246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D497957-1628-071F-1F7D-35A687F35763}"/>
              </a:ext>
            </a:extLst>
          </p:cNvPr>
          <p:cNvSpPr txBox="1"/>
          <p:nvPr/>
        </p:nvSpPr>
        <p:spPr>
          <a:xfrm>
            <a:off x="1890944" y="4927458"/>
            <a:ext cx="87445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	Credit Union</a:t>
            </a:r>
          </a:p>
          <a:p>
            <a:r>
              <a:rPr lang="en-US" dirty="0">
                <a:solidFill>
                  <a:srgbClr val="002060"/>
                </a:solidFill>
              </a:rPr>
              <a:t>	A nonprofit depository institution that is owned by members.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80A31D-F624-19BD-7F8F-3231ACC0BC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2096" y="4807898"/>
            <a:ext cx="1151256" cy="11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01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A04E9-DA09-44FE-AB0C-6C47A1A96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621139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>
                <a:solidFill>
                  <a:srgbClr val="81684A"/>
                </a:solidFill>
              </a:rPr>
              <a:t>Opening a Bank Account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A965D33-D1D3-495D-86C3-87EEFE7AAC3E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838200" y="3656692"/>
            <a:ext cx="3200400" cy="2966049"/>
          </a:xfrm>
        </p:spPr>
        <p:txBody>
          <a:bodyPr>
            <a:normAutofit/>
          </a:bodyPr>
          <a:lstStyle/>
          <a:p>
            <a:r>
              <a:rPr lang="en-US" b="1" dirty="0"/>
              <a:t>Questions to Ask:</a:t>
            </a:r>
          </a:p>
          <a:p>
            <a:r>
              <a:rPr lang="en-US" i="1" dirty="0"/>
              <a:t>Services offered?</a:t>
            </a:r>
          </a:p>
          <a:p>
            <a:r>
              <a:rPr lang="en-US" i="1" dirty="0"/>
              <a:t>Fees charged?</a:t>
            </a:r>
          </a:p>
          <a:p>
            <a:r>
              <a:rPr lang="en-US" i="1" dirty="0"/>
              <a:t>Minimum opening balance?</a:t>
            </a:r>
          </a:p>
          <a:p>
            <a:r>
              <a:rPr lang="en-US" i="1" dirty="0"/>
              <a:t>Minimum monthly balance?</a:t>
            </a:r>
          </a:p>
          <a:p>
            <a:r>
              <a:rPr lang="en-US" i="1" dirty="0"/>
              <a:t>Interest paid?</a:t>
            </a:r>
          </a:p>
          <a:p>
            <a:r>
              <a:rPr lang="en-US" i="1" dirty="0"/>
              <a:t>Number of ATMs and branches?</a:t>
            </a:r>
          </a:p>
          <a:p>
            <a:r>
              <a:rPr lang="en-US" dirty="0"/>
              <a:t>FDIC or NCUA </a:t>
            </a:r>
            <a:r>
              <a:rPr lang="en-US" i="1" dirty="0"/>
              <a:t>insured</a:t>
            </a:r>
            <a:r>
              <a:rPr lang="en-US" dirty="0"/>
              <a:t>?</a:t>
            </a:r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A1C5BD91-F8E9-4D4A-81CB-189DD8CBD1CC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38201" y="6241002"/>
            <a:ext cx="3200400" cy="115347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01B87-D33C-416A-984D-8671D8F4CC2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073368" y="1918543"/>
            <a:ext cx="2105186" cy="57804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u="sng" dirty="0">
                <a:solidFill>
                  <a:srgbClr val="81684A"/>
                </a:solidFill>
              </a:rPr>
              <a:t>Valid, government-issued photo ID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B140A3D-0658-46F0-9285-F4C6F5910CF1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073368" y="2577595"/>
            <a:ext cx="2105186" cy="61407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driver’s license</a:t>
            </a:r>
          </a:p>
          <a:p>
            <a:r>
              <a:rPr lang="en-US" b="1" dirty="0"/>
              <a:t>passport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2B864-EA34-40AB-B964-68043DD53E6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929607" y="1887642"/>
            <a:ext cx="2105186" cy="365126"/>
          </a:xfrm>
        </p:spPr>
        <p:txBody>
          <a:bodyPr/>
          <a:lstStyle/>
          <a:p>
            <a:r>
              <a:rPr lang="en-US" u="sng" dirty="0">
                <a:solidFill>
                  <a:srgbClr val="81684A"/>
                </a:solidFill>
              </a:rPr>
              <a:t>Personal details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4F95CA-933C-40E4-953C-445FAF350B68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929607" y="2260584"/>
            <a:ext cx="2105186" cy="76024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birthdate, social security or taxpayer ID number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6CA3984-64F4-41F9-ADB3-A8EA76C18D0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073368" y="4691108"/>
            <a:ext cx="2105186" cy="365126"/>
          </a:xfrm>
        </p:spPr>
        <p:txBody>
          <a:bodyPr/>
          <a:lstStyle/>
          <a:p>
            <a:r>
              <a:rPr lang="en-US" u="sng" dirty="0">
                <a:solidFill>
                  <a:srgbClr val="81684A"/>
                </a:solidFill>
              </a:rPr>
              <a:t>Initial deposit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2976654-8023-44E6-B048-E682BE76C874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096000" y="5054939"/>
            <a:ext cx="2105186" cy="365126"/>
          </a:xfrm>
        </p:spPr>
        <p:txBody>
          <a:bodyPr/>
          <a:lstStyle/>
          <a:p>
            <a:r>
              <a:rPr lang="en-US" b="1" dirty="0"/>
              <a:t>opening balance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931EA0F-F115-41EA-9D85-3F0071898FF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919318" y="4699816"/>
            <a:ext cx="2105186" cy="365126"/>
          </a:xfrm>
        </p:spPr>
        <p:txBody>
          <a:bodyPr/>
          <a:lstStyle/>
          <a:p>
            <a:r>
              <a:rPr lang="en-US" u="sng" dirty="0">
                <a:solidFill>
                  <a:srgbClr val="81684A"/>
                </a:solidFill>
              </a:rPr>
              <a:t>Signature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76EB18F-F3F4-475F-9F6C-9900D565D3E2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8929607" y="5170551"/>
            <a:ext cx="2105186" cy="58285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initial agreements, signature on file</a:t>
            </a:r>
          </a:p>
        </p:txBody>
      </p:sp>
      <p:sp>
        <p:nvSpPr>
          <p:cNvPr id="74" name="Footer Placeholder 73">
            <a:extLst>
              <a:ext uri="{FF2B5EF4-FFF2-40B4-BE49-F238E27FC236}">
                <a16:creationId xmlns:a16="http://schemas.microsoft.com/office/drawing/2014/main" id="{A4648D3F-2F3B-4193-B6E5-96EB7034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Member FDIC</a:t>
            </a:r>
          </a:p>
        </p:txBody>
      </p:sp>
      <p:pic>
        <p:nvPicPr>
          <p:cNvPr id="15" name="Online Image Placeholder 14">
            <a:extLst>
              <a:ext uri="{FF2B5EF4-FFF2-40B4-BE49-F238E27FC236}">
                <a16:creationId xmlns:a16="http://schemas.microsoft.com/office/drawing/2014/main" id="{201D6C8F-A66A-A513-108B-20B751AAB2DC}"/>
              </a:ext>
            </a:extLst>
          </p:cNvPr>
          <p:cNvPicPr>
            <a:picLocks noGrp="1" noChangeAspect="1"/>
          </p:cNvPicPr>
          <p:nvPr>
            <p:ph type="clipArt" sz="quarter" idx="48"/>
          </p:nvPr>
        </p:nvPicPr>
        <p:blipFill>
          <a:blip r:embed="rId3"/>
          <a:stretch>
            <a:fillRect/>
          </a:stretch>
        </p:blipFill>
        <p:spPr>
          <a:xfrm>
            <a:off x="6454775" y="780256"/>
            <a:ext cx="1343025" cy="1200150"/>
          </a:xfrm>
        </p:spPr>
      </p:pic>
      <p:pic>
        <p:nvPicPr>
          <p:cNvPr id="19" name="Online Image Placeholder 18">
            <a:extLst>
              <a:ext uri="{FF2B5EF4-FFF2-40B4-BE49-F238E27FC236}">
                <a16:creationId xmlns:a16="http://schemas.microsoft.com/office/drawing/2014/main" id="{5C6A40F6-658D-BEC8-E479-1B0B5C8C04C8}"/>
              </a:ext>
            </a:extLst>
          </p:cNvPr>
          <p:cNvPicPr>
            <a:picLocks noGrp="1" noChangeAspect="1"/>
          </p:cNvPicPr>
          <p:nvPr>
            <p:ph type="clipArt" sz="quarter" idx="49"/>
          </p:nvPr>
        </p:nvPicPr>
        <p:blipFill>
          <a:blip r:embed="rId3"/>
          <a:stretch>
            <a:fillRect/>
          </a:stretch>
        </p:blipFill>
        <p:spPr>
          <a:xfrm>
            <a:off x="9305925" y="780256"/>
            <a:ext cx="1343025" cy="1200150"/>
          </a:xfrm>
        </p:spPr>
      </p:pic>
      <p:pic>
        <p:nvPicPr>
          <p:cNvPr id="26" name="Online Image Placeholder 25">
            <a:extLst>
              <a:ext uri="{FF2B5EF4-FFF2-40B4-BE49-F238E27FC236}">
                <a16:creationId xmlns:a16="http://schemas.microsoft.com/office/drawing/2014/main" id="{B91F1E29-5CEB-44C5-A36E-3C5B64291174}"/>
              </a:ext>
            </a:extLst>
          </p:cNvPr>
          <p:cNvPicPr>
            <a:picLocks noGrp="1" noChangeAspect="1"/>
          </p:cNvPicPr>
          <p:nvPr>
            <p:ph type="clipArt" sz="quarter" idx="50"/>
          </p:nvPr>
        </p:nvPicPr>
        <p:blipFill>
          <a:blip r:embed="rId3"/>
          <a:stretch>
            <a:fillRect/>
          </a:stretch>
        </p:blipFill>
        <p:spPr>
          <a:xfrm>
            <a:off x="6454775" y="3523456"/>
            <a:ext cx="1343025" cy="1200150"/>
          </a:xfrm>
        </p:spPr>
      </p:pic>
      <p:pic>
        <p:nvPicPr>
          <p:cNvPr id="29" name="Online Image Placeholder 28">
            <a:extLst>
              <a:ext uri="{FF2B5EF4-FFF2-40B4-BE49-F238E27FC236}">
                <a16:creationId xmlns:a16="http://schemas.microsoft.com/office/drawing/2014/main" id="{142D34F1-0A55-2003-C46C-7D00E64788C2}"/>
              </a:ext>
            </a:extLst>
          </p:cNvPr>
          <p:cNvPicPr>
            <a:picLocks noGrp="1" noChangeAspect="1"/>
          </p:cNvPicPr>
          <p:nvPr>
            <p:ph type="clipArt" sz="quarter" idx="51"/>
          </p:nvPr>
        </p:nvPicPr>
        <p:blipFill>
          <a:blip r:embed="rId3"/>
          <a:stretch>
            <a:fillRect/>
          </a:stretch>
        </p:blipFill>
        <p:spPr>
          <a:xfrm>
            <a:off x="9301163" y="3523456"/>
            <a:ext cx="1343025" cy="1200150"/>
          </a:xfrm>
        </p:spPr>
      </p:pic>
    </p:spTree>
    <p:extLst>
      <p:ext uri="{BB962C8B-B14F-4D97-AF65-F5344CB8AC3E}">
        <p14:creationId xmlns:p14="http://schemas.microsoft.com/office/powerpoint/2010/main" val="209354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C6AF-E321-E47D-FDA9-4C3B1067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053" y="0"/>
            <a:ext cx="10245012" cy="1081404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 </a:t>
            </a: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Deposits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1A00F-B431-CBB2-D202-4F9F0D229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935" y="3429000"/>
            <a:ext cx="10794734" cy="738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		</a:t>
            </a:r>
            <a:endParaRPr lang="en-US" sz="2100" dirty="0">
              <a:solidFill>
                <a:srgbClr val="003C69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8CBD0-2F97-0612-AD82-451043BA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0969BA-7A7C-BC72-494E-8B56378A0821}"/>
              </a:ext>
            </a:extLst>
          </p:cNvPr>
          <p:cNvSpPr txBox="1"/>
          <p:nvPr/>
        </p:nvSpPr>
        <p:spPr>
          <a:xfrm>
            <a:off x="1132097" y="1307611"/>
            <a:ext cx="48665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002060"/>
                </a:solidFill>
              </a:rPr>
              <a:t>Check endorsement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u="sng" dirty="0">
                <a:solidFill>
                  <a:srgbClr val="002060"/>
                </a:solidFill>
              </a:rPr>
              <a:t>Deposit slip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BFCE0F-658C-09EE-7196-C42C0D947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552" y="0"/>
            <a:ext cx="1066800" cy="11620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D497957-1628-071F-1F7D-35A687F35763}"/>
              </a:ext>
            </a:extLst>
          </p:cNvPr>
          <p:cNvSpPr txBox="1"/>
          <p:nvPr/>
        </p:nvSpPr>
        <p:spPr>
          <a:xfrm>
            <a:off x="1890944" y="4927458"/>
            <a:ext cx="8744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	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80A31D-F624-19BD-7F8F-3231ACC0BC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5875" y="0"/>
            <a:ext cx="1151256" cy="11246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FA9597-54D8-8D31-402A-CACDD1A904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2098" y="1954458"/>
            <a:ext cx="3176301" cy="15338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BBBF2B-E3AB-EC9D-6A37-0E944F229A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2098" y="4167664"/>
            <a:ext cx="4866573" cy="218911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6214D28-3D74-780E-933B-C18F0776BD62}"/>
              </a:ext>
            </a:extLst>
          </p:cNvPr>
          <p:cNvSpPr txBox="1"/>
          <p:nvPr/>
        </p:nvSpPr>
        <p:spPr>
          <a:xfrm>
            <a:off x="6936827" y="1612490"/>
            <a:ext cx="4552061" cy="3682226"/>
          </a:xfrm>
          <a:prstGeom prst="rect">
            <a:avLst/>
          </a:prstGeom>
          <a:noFill/>
          <a:ln w="38100">
            <a:solidFill>
              <a:srgbClr val="81684A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C69"/>
                </a:solidFill>
              </a:rPr>
              <a:t>In Person at a Branch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C69"/>
                </a:solidFill>
              </a:rPr>
              <a:t>At an ATM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C69"/>
                </a:solidFill>
              </a:rPr>
              <a:t>On Your Phone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C69"/>
                </a:solidFill>
              </a:rPr>
              <a:t>Direct Deposit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C69"/>
                </a:solidFill>
              </a:rPr>
              <a:t>Electronic Transfer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9FF296-5144-2749-C2D2-D226C9B6D90F}"/>
              </a:ext>
            </a:extLst>
          </p:cNvPr>
          <p:cNvSpPr/>
          <p:nvPr/>
        </p:nvSpPr>
        <p:spPr>
          <a:xfrm>
            <a:off x="1556552" y="6085490"/>
            <a:ext cx="914400" cy="203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06EBC1-4F3B-DDE4-EF6E-CD066F829688}"/>
              </a:ext>
            </a:extLst>
          </p:cNvPr>
          <p:cNvSpPr/>
          <p:nvPr/>
        </p:nvSpPr>
        <p:spPr>
          <a:xfrm>
            <a:off x="2603491" y="6068432"/>
            <a:ext cx="914400" cy="203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76C503-EDAB-D59B-1BC4-7611E62E07F7}"/>
              </a:ext>
            </a:extLst>
          </p:cNvPr>
          <p:cNvSpPr/>
          <p:nvPr/>
        </p:nvSpPr>
        <p:spPr>
          <a:xfrm>
            <a:off x="2026890" y="5756759"/>
            <a:ext cx="914400" cy="158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190F186-97CA-2290-E9C7-3AFB97DEB9F4}"/>
              </a:ext>
            </a:extLst>
          </p:cNvPr>
          <p:cNvSpPr/>
          <p:nvPr/>
        </p:nvSpPr>
        <p:spPr>
          <a:xfrm>
            <a:off x="1429407" y="5644289"/>
            <a:ext cx="1193945" cy="424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1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C6AF-E321-E47D-FDA9-4C3B1067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053" y="0"/>
            <a:ext cx="10245012" cy="1081404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Write a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1A00F-B431-CBB2-D202-4F9F0D229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935" y="3429000"/>
            <a:ext cx="10794734" cy="738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		</a:t>
            </a:r>
            <a:endParaRPr lang="en-US" sz="2100" dirty="0">
              <a:solidFill>
                <a:srgbClr val="003C69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8CBD0-2F97-0612-AD82-451043BA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BFCE0F-658C-09EE-7196-C42C0D947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552" y="0"/>
            <a:ext cx="1066800" cy="11620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D497957-1628-071F-1F7D-35A687F35763}"/>
              </a:ext>
            </a:extLst>
          </p:cNvPr>
          <p:cNvSpPr txBox="1"/>
          <p:nvPr/>
        </p:nvSpPr>
        <p:spPr>
          <a:xfrm>
            <a:off x="1890944" y="4927458"/>
            <a:ext cx="8744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	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80A31D-F624-19BD-7F8F-3231ACC0BC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5875" y="0"/>
            <a:ext cx="1151256" cy="11246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0701F80-5D78-641E-B94E-D8629CDFD5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408" y="5644289"/>
            <a:ext cx="533400" cy="18097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6214D28-3D74-780E-933B-C18F0776BD62}"/>
              </a:ext>
            </a:extLst>
          </p:cNvPr>
          <p:cNvSpPr txBox="1"/>
          <p:nvPr/>
        </p:nvSpPr>
        <p:spPr>
          <a:xfrm>
            <a:off x="6936827" y="1612490"/>
            <a:ext cx="4552061" cy="72757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571750" lvl="5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C69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9FF296-5144-2749-C2D2-D226C9B6D90F}"/>
              </a:ext>
            </a:extLst>
          </p:cNvPr>
          <p:cNvSpPr/>
          <p:nvPr/>
        </p:nvSpPr>
        <p:spPr>
          <a:xfrm>
            <a:off x="1556552" y="6085490"/>
            <a:ext cx="914400" cy="203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06EBC1-4F3B-DDE4-EF6E-CD066F829688}"/>
              </a:ext>
            </a:extLst>
          </p:cNvPr>
          <p:cNvSpPr/>
          <p:nvPr/>
        </p:nvSpPr>
        <p:spPr>
          <a:xfrm>
            <a:off x="2603491" y="6068432"/>
            <a:ext cx="914400" cy="203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76C503-EDAB-D59B-1BC4-7611E62E07F7}"/>
              </a:ext>
            </a:extLst>
          </p:cNvPr>
          <p:cNvSpPr/>
          <p:nvPr/>
        </p:nvSpPr>
        <p:spPr>
          <a:xfrm>
            <a:off x="2026890" y="5756759"/>
            <a:ext cx="914400" cy="158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EBE048-18AB-496E-8C53-981BBA8A82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8250" y="1197988"/>
            <a:ext cx="9715500" cy="50482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D8ACF56-3D8A-DD03-C703-1D888DEA9E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09125" y="6085490"/>
            <a:ext cx="666750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90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A191-5CCC-43CB-BD83-4F80ED362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295" y="3454119"/>
            <a:ext cx="5684520" cy="65624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OVERDRAFT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BBEAF-B516-45F4-9EF6-A9F65111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199" y="4143088"/>
            <a:ext cx="7350711" cy="221326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>
                <a:cs typeface="Calibri"/>
              </a:rPr>
              <a:t>Overdrafts are paid from money in your linked savings account at the same bank.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cs typeface="Calibri"/>
              </a:rPr>
              <a:t>$ transaction fee $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cs typeface="Calibri"/>
              </a:rPr>
              <a:t>Bank allows you to spend more money than you have in your checking account, but at a cost for </a:t>
            </a:r>
            <a:r>
              <a:rPr lang="en-US" sz="1800" u="sng" dirty="0">
                <a:cs typeface="Calibri"/>
              </a:rPr>
              <a:t>each</a:t>
            </a:r>
            <a:r>
              <a:rPr lang="en-US" sz="1800" dirty="0">
                <a:cs typeface="Calibri"/>
              </a:rPr>
              <a:t> transaction.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cs typeface="Calibri"/>
              </a:rPr>
              <a:t>$ transaction fee $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D06D6D-1B99-CC06-A4DF-FDCA8B89B560}"/>
              </a:ext>
            </a:extLst>
          </p:cNvPr>
          <p:cNvSpPr txBox="1"/>
          <p:nvPr/>
        </p:nvSpPr>
        <p:spPr>
          <a:xfrm>
            <a:off x="838199" y="129926"/>
            <a:ext cx="6352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OVERDRAFT FEES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0EB33E-83AE-43A3-928C-560EF6190C92}"/>
              </a:ext>
            </a:extLst>
          </p:cNvPr>
          <p:cNvSpPr txBox="1"/>
          <p:nvPr/>
        </p:nvSpPr>
        <p:spPr>
          <a:xfrm>
            <a:off x="241545" y="830438"/>
            <a:ext cx="74483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An overdraft occurs when you don’t have enough money in your account to cover a transaction, but the bank pays the transaction anyway.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If you overdraw your account, you must pay back those funds.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E4ACBD-D8C5-14E4-A890-568CF35FBC33}"/>
              </a:ext>
            </a:extLst>
          </p:cNvPr>
          <p:cNvSpPr txBox="1"/>
          <p:nvPr/>
        </p:nvSpPr>
        <p:spPr>
          <a:xfrm>
            <a:off x="8389398" y="577049"/>
            <a:ext cx="34001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2060"/>
                </a:solidFill>
              </a:rPr>
              <a:t>debit card purchases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2060"/>
                </a:solidFill>
              </a:rPr>
              <a:t>ATM transactions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2060"/>
                </a:solidFill>
              </a:rPr>
              <a:t>automatic bill payments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2060"/>
                </a:solidFill>
              </a:rPr>
              <a:t>checks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79EC1A-6908-71A8-10C0-6F30962D99C6}"/>
              </a:ext>
            </a:extLst>
          </p:cNvPr>
          <p:cNvSpPr txBox="1"/>
          <p:nvPr/>
        </p:nvSpPr>
        <p:spPr>
          <a:xfrm>
            <a:off x="8495930" y="3738145"/>
            <a:ext cx="3187084" cy="2800767"/>
          </a:xfrm>
          <a:custGeom>
            <a:avLst/>
            <a:gdLst>
              <a:gd name="connsiteX0" fmla="*/ 0 w 3187084"/>
              <a:gd name="connsiteY0" fmla="*/ 0 h 2800767"/>
              <a:gd name="connsiteX1" fmla="*/ 435568 w 3187084"/>
              <a:gd name="connsiteY1" fmla="*/ 0 h 2800767"/>
              <a:gd name="connsiteX2" fmla="*/ 1030490 w 3187084"/>
              <a:gd name="connsiteY2" fmla="*/ 0 h 2800767"/>
              <a:gd name="connsiteX3" fmla="*/ 1497929 w 3187084"/>
              <a:gd name="connsiteY3" fmla="*/ 0 h 2800767"/>
              <a:gd name="connsiteX4" fmla="*/ 1997239 w 3187084"/>
              <a:gd name="connsiteY4" fmla="*/ 0 h 2800767"/>
              <a:gd name="connsiteX5" fmla="*/ 2528420 w 3187084"/>
              <a:gd name="connsiteY5" fmla="*/ 0 h 2800767"/>
              <a:gd name="connsiteX6" fmla="*/ 3187084 w 3187084"/>
              <a:gd name="connsiteY6" fmla="*/ 0 h 2800767"/>
              <a:gd name="connsiteX7" fmla="*/ 3187084 w 3187084"/>
              <a:gd name="connsiteY7" fmla="*/ 504138 h 2800767"/>
              <a:gd name="connsiteX8" fmla="*/ 3187084 w 3187084"/>
              <a:gd name="connsiteY8" fmla="*/ 1120307 h 2800767"/>
              <a:gd name="connsiteX9" fmla="*/ 3187084 w 3187084"/>
              <a:gd name="connsiteY9" fmla="*/ 1624445 h 2800767"/>
              <a:gd name="connsiteX10" fmla="*/ 3187084 w 3187084"/>
              <a:gd name="connsiteY10" fmla="*/ 2184598 h 2800767"/>
              <a:gd name="connsiteX11" fmla="*/ 3187084 w 3187084"/>
              <a:gd name="connsiteY11" fmla="*/ 2800767 h 2800767"/>
              <a:gd name="connsiteX12" fmla="*/ 2592162 w 3187084"/>
              <a:gd name="connsiteY12" fmla="*/ 2800767 h 2800767"/>
              <a:gd name="connsiteX13" fmla="*/ 1997239 w 3187084"/>
              <a:gd name="connsiteY13" fmla="*/ 2800767 h 2800767"/>
              <a:gd name="connsiteX14" fmla="*/ 1561671 w 3187084"/>
              <a:gd name="connsiteY14" fmla="*/ 2800767 h 2800767"/>
              <a:gd name="connsiteX15" fmla="*/ 1062361 w 3187084"/>
              <a:gd name="connsiteY15" fmla="*/ 2800767 h 2800767"/>
              <a:gd name="connsiteX16" fmla="*/ 594922 w 3187084"/>
              <a:gd name="connsiteY16" fmla="*/ 2800767 h 2800767"/>
              <a:gd name="connsiteX17" fmla="*/ 0 w 3187084"/>
              <a:gd name="connsiteY17" fmla="*/ 2800767 h 2800767"/>
              <a:gd name="connsiteX18" fmla="*/ 0 w 3187084"/>
              <a:gd name="connsiteY18" fmla="*/ 2268621 h 2800767"/>
              <a:gd name="connsiteX19" fmla="*/ 0 w 3187084"/>
              <a:gd name="connsiteY19" fmla="*/ 1652453 h 2800767"/>
              <a:gd name="connsiteX20" fmla="*/ 0 w 3187084"/>
              <a:gd name="connsiteY20" fmla="*/ 1036284 h 2800767"/>
              <a:gd name="connsiteX21" fmla="*/ 0 w 3187084"/>
              <a:gd name="connsiteY21" fmla="*/ 0 h 280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187084" h="2800767" extrusionOk="0">
                <a:moveTo>
                  <a:pt x="0" y="0"/>
                </a:moveTo>
                <a:cubicBezTo>
                  <a:pt x="195601" y="-20131"/>
                  <a:pt x="230860" y="28228"/>
                  <a:pt x="435568" y="0"/>
                </a:cubicBezTo>
                <a:cubicBezTo>
                  <a:pt x="640276" y="-28228"/>
                  <a:pt x="826577" y="62643"/>
                  <a:pt x="1030490" y="0"/>
                </a:cubicBezTo>
                <a:cubicBezTo>
                  <a:pt x="1234403" y="-62643"/>
                  <a:pt x="1278618" y="33341"/>
                  <a:pt x="1497929" y="0"/>
                </a:cubicBezTo>
                <a:cubicBezTo>
                  <a:pt x="1717240" y="-33341"/>
                  <a:pt x="1771270" y="52943"/>
                  <a:pt x="1997239" y="0"/>
                </a:cubicBezTo>
                <a:cubicBezTo>
                  <a:pt x="2223208" y="-52943"/>
                  <a:pt x="2286609" y="53037"/>
                  <a:pt x="2528420" y="0"/>
                </a:cubicBezTo>
                <a:cubicBezTo>
                  <a:pt x="2770231" y="-53037"/>
                  <a:pt x="3020256" y="37417"/>
                  <a:pt x="3187084" y="0"/>
                </a:cubicBezTo>
                <a:cubicBezTo>
                  <a:pt x="3208552" y="140541"/>
                  <a:pt x="3148677" y="377702"/>
                  <a:pt x="3187084" y="504138"/>
                </a:cubicBezTo>
                <a:cubicBezTo>
                  <a:pt x="3225491" y="630574"/>
                  <a:pt x="3137521" y="897874"/>
                  <a:pt x="3187084" y="1120307"/>
                </a:cubicBezTo>
                <a:cubicBezTo>
                  <a:pt x="3236647" y="1342740"/>
                  <a:pt x="3169418" y="1505142"/>
                  <a:pt x="3187084" y="1624445"/>
                </a:cubicBezTo>
                <a:cubicBezTo>
                  <a:pt x="3204750" y="1743748"/>
                  <a:pt x="3124268" y="1959803"/>
                  <a:pt x="3187084" y="2184598"/>
                </a:cubicBezTo>
                <a:cubicBezTo>
                  <a:pt x="3249900" y="2409393"/>
                  <a:pt x="3124310" y="2641489"/>
                  <a:pt x="3187084" y="2800767"/>
                </a:cubicBezTo>
                <a:cubicBezTo>
                  <a:pt x="2920662" y="2813833"/>
                  <a:pt x="2769676" y="2735689"/>
                  <a:pt x="2592162" y="2800767"/>
                </a:cubicBezTo>
                <a:cubicBezTo>
                  <a:pt x="2414648" y="2865845"/>
                  <a:pt x="2212301" y="2791057"/>
                  <a:pt x="1997239" y="2800767"/>
                </a:cubicBezTo>
                <a:cubicBezTo>
                  <a:pt x="1782177" y="2810477"/>
                  <a:pt x="1740496" y="2753769"/>
                  <a:pt x="1561671" y="2800767"/>
                </a:cubicBezTo>
                <a:cubicBezTo>
                  <a:pt x="1382846" y="2847765"/>
                  <a:pt x="1261599" y="2743197"/>
                  <a:pt x="1062361" y="2800767"/>
                </a:cubicBezTo>
                <a:cubicBezTo>
                  <a:pt x="863123" y="2858337"/>
                  <a:pt x="759475" y="2744705"/>
                  <a:pt x="594922" y="2800767"/>
                </a:cubicBezTo>
                <a:cubicBezTo>
                  <a:pt x="430369" y="2856829"/>
                  <a:pt x="203952" y="2757662"/>
                  <a:pt x="0" y="2800767"/>
                </a:cubicBezTo>
                <a:cubicBezTo>
                  <a:pt x="-47553" y="2670945"/>
                  <a:pt x="14393" y="2408478"/>
                  <a:pt x="0" y="2268621"/>
                </a:cubicBezTo>
                <a:cubicBezTo>
                  <a:pt x="-14393" y="2128764"/>
                  <a:pt x="21741" y="1796923"/>
                  <a:pt x="0" y="1652453"/>
                </a:cubicBezTo>
                <a:cubicBezTo>
                  <a:pt x="-21741" y="1507983"/>
                  <a:pt x="8135" y="1232361"/>
                  <a:pt x="0" y="1036284"/>
                </a:cubicBezTo>
                <a:cubicBezTo>
                  <a:pt x="-8135" y="840207"/>
                  <a:pt x="119856" y="506924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3">
                <a:lumMod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281593613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Baguet Script" panose="00000500000000000000" pitchFamily="2" charset="0"/>
              </a:rPr>
              <a:t>Check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Baguet Script" panose="00000500000000000000" pitchFamily="2" charset="0"/>
              </a:rPr>
              <a:t>your account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Baguet Script" panose="00000500000000000000" pitchFamily="2" charset="0"/>
              </a:rPr>
              <a:t>daily!</a:t>
            </a:r>
          </a:p>
        </p:txBody>
      </p:sp>
    </p:spTree>
    <p:extLst>
      <p:ext uri="{BB962C8B-B14F-4D97-AF65-F5344CB8AC3E}">
        <p14:creationId xmlns:p14="http://schemas.microsoft.com/office/powerpoint/2010/main" val="92017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937</Words>
  <Application>Microsoft Office PowerPoint</Application>
  <PresentationFormat>Widescreen</PresentationFormat>
  <Paragraphs>145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Baguet Script</vt:lpstr>
      <vt:lpstr>Calibri</vt:lpstr>
      <vt:lpstr>Calibri Light</vt:lpstr>
      <vt:lpstr>Courier New</vt:lpstr>
      <vt:lpstr>Open Sans</vt:lpstr>
      <vt:lpstr>SourceSansPro</vt:lpstr>
      <vt:lpstr>Office Theme</vt:lpstr>
      <vt:lpstr>PowerPoint Presentation</vt:lpstr>
      <vt:lpstr>What’s wrong with this picture?   </vt:lpstr>
      <vt:lpstr>What is FDIC Insurance?? </vt:lpstr>
      <vt:lpstr>Types of Banks: Physical or Digital</vt:lpstr>
      <vt:lpstr>Opening a Bank Account</vt:lpstr>
      <vt:lpstr>Making Deposits</vt:lpstr>
      <vt:lpstr>How to Write a Check</vt:lpstr>
      <vt:lpstr>OVERDRAFT SERVICES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Huerta</dc:creator>
  <cp:lastModifiedBy>Denise Knight</cp:lastModifiedBy>
  <cp:revision>18</cp:revision>
  <dcterms:created xsi:type="dcterms:W3CDTF">2021-12-13T21:54:22Z</dcterms:created>
  <dcterms:modified xsi:type="dcterms:W3CDTF">2025-03-17T20:19:05Z</dcterms:modified>
</cp:coreProperties>
</file>