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307" r:id="rId3"/>
    <p:sldId id="312" r:id="rId4"/>
    <p:sldId id="310" r:id="rId5"/>
    <p:sldId id="31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C69"/>
    <a:srgbClr val="8168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5" autoAdjust="0"/>
    <p:restoredTop sz="70975" autoAdjust="0"/>
  </p:normalViewPr>
  <p:slideViewPr>
    <p:cSldViewPr snapToGrid="0">
      <p:cViewPr varScale="1">
        <p:scale>
          <a:sx n="79" d="100"/>
          <a:sy n="79" d="100"/>
        </p:scale>
        <p:origin x="17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29BDC5-E57A-438B-87DC-508FDB4AA1C3}" type="datetimeFigureOut">
              <a:rPr lang="en-US" smtClean="0"/>
              <a:t>3/17/2025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4A46F2-55FA-45ED-9836-A6A684941452}" type="slidenum">
              <a:rPr lang="en-US" smtClean="0"/>
              <a:t>‹#›</a:t>
            </a:fld>
            <a:endParaRPr lang="en-US"/>
          </a:p>
        </p:txBody>
      </p:sp>
    </p:spTree>
    <p:extLst>
      <p:ext uri="{BB962C8B-B14F-4D97-AF65-F5344CB8AC3E}">
        <p14:creationId xmlns:p14="http://schemas.microsoft.com/office/powerpoint/2010/main" val="2859037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i="0" dirty="0">
                <a:solidFill>
                  <a:srgbClr val="101820"/>
                </a:solidFill>
                <a:effectLst/>
                <a:latin typeface="Avenir Next"/>
              </a:rPr>
              <a:t>Grade level:</a:t>
            </a:r>
            <a:r>
              <a:rPr lang="en-US" b="0" i="0" dirty="0">
                <a:solidFill>
                  <a:srgbClr val="101820"/>
                </a:solidFill>
                <a:effectLst/>
                <a:latin typeface="Avenir Next"/>
              </a:rPr>
              <a:t> Middle school (6-8)</a:t>
            </a:r>
          </a:p>
          <a:p>
            <a:pPr algn="l"/>
            <a:r>
              <a:rPr lang="en-US" b="1" i="0" dirty="0">
                <a:solidFill>
                  <a:srgbClr val="101820"/>
                </a:solidFill>
                <a:effectLst/>
                <a:latin typeface="Avenir Next"/>
              </a:rPr>
              <a:t>Age range:</a:t>
            </a:r>
            <a:r>
              <a:rPr lang="en-US" b="0" i="0" dirty="0">
                <a:solidFill>
                  <a:srgbClr val="101820"/>
                </a:solidFill>
                <a:effectLst/>
                <a:latin typeface="Avenir Next"/>
              </a:rPr>
              <a:t> 11-14</a:t>
            </a:r>
          </a:p>
          <a:p>
            <a:endParaRPr lang="en-US" dirty="0"/>
          </a:p>
          <a:p>
            <a:pPr algn="l"/>
            <a:r>
              <a:rPr lang="en-US" b="1" i="0" dirty="0">
                <a:solidFill>
                  <a:srgbClr val="101820"/>
                </a:solidFill>
                <a:effectLst/>
                <a:latin typeface="Avenir Next"/>
              </a:rPr>
              <a:t>Objectives</a:t>
            </a:r>
          </a:p>
          <a:p>
            <a:pPr algn="l">
              <a:buFont typeface="Arial" panose="020B0604020202020204" pitchFamily="34" charset="0"/>
              <a:buChar char="•"/>
            </a:pPr>
            <a:r>
              <a:rPr lang="en-US" b="0" i="0" dirty="0">
                <a:solidFill>
                  <a:srgbClr val="101820"/>
                </a:solidFill>
                <a:effectLst/>
                <a:latin typeface="Avenir Next"/>
              </a:rPr>
              <a:t>Differentiate between needs and wants in daily decision-making</a:t>
            </a:r>
          </a:p>
          <a:p>
            <a:pPr algn="l">
              <a:buFont typeface="Arial" panose="020B0604020202020204" pitchFamily="34" charset="0"/>
              <a:buChar char="•"/>
            </a:pPr>
            <a:r>
              <a:rPr lang="en-US" b="0" i="0" dirty="0">
                <a:solidFill>
                  <a:srgbClr val="101820"/>
                </a:solidFill>
                <a:effectLst/>
                <a:latin typeface="Avenir Next"/>
              </a:rPr>
              <a:t>Consider how needs and wants influence spending decisions</a:t>
            </a:r>
          </a:p>
          <a:p>
            <a:endParaRPr lang="en-US" dirty="0"/>
          </a:p>
          <a:p>
            <a:pPr algn="l"/>
            <a:r>
              <a:rPr lang="en-US" b="1" i="0" dirty="0">
                <a:solidFill>
                  <a:srgbClr val="101820"/>
                </a:solidFill>
                <a:effectLst/>
                <a:latin typeface="Avenir Next"/>
              </a:rPr>
              <a:t>What students will do</a:t>
            </a:r>
          </a:p>
          <a:p>
            <a:pPr algn="l">
              <a:buFont typeface="Arial" panose="020B0604020202020204" pitchFamily="34" charset="0"/>
              <a:buChar char="•"/>
            </a:pPr>
            <a:r>
              <a:rPr lang="en-US" b="0" i="0" dirty="0">
                <a:solidFill>
                  <a:srgbClr val="101820"/>
                </a:solidFill>
                <a:effectLst/>
                <a:latin typeface="Avenir Next"/>
              </a:rPr>
              <a:t>Identify the difference between needs and wants.</a:t>
            </a:r>
          </a:p>
          <a:p>
            <a:pPr algn="l">
              <a:buFont typeface="Arial" panose="020B0604020202020204" pitchFamily="34" charset="0"/>
              <a:buChar char="•"/>
            </a:pPr>
            <a:r>
              <a:rPr lang="en-US" b="0" i="0" dirty="0">
                <a:solidFill>
                  <a:srgbClr val="101820"/>
                </a:solidFill>
                <a:effectLst/>
                <a:latin typeface="Avenir Next"/>
              </a:rPr>
              <a:t>Practice making budget choices based on needs and wants.</a:t>
            </a:r>
          </a:p>
          <a:p>
            <a:endParaRPr lang="en-US" dirty="0"/>
          </a:p>
        </p:txBody>
      </p:sp>
      <p:sp>
        <p:nvSpPr>
          <p:cNvPr id="4" name="Slide Number Placeholder 3"/>
          <p:cNvSpPr>
            <a:spLocks noGrp="1"/>
          </p:cNvSpPr>
          <p:nvPr>
            <p:ph type="sldNum" sz="quarter" idx="5"/>
          </p:nvPr>
        </p:nvSpPr>
        <p:spPr/>
        <p:txBody>
          <a:bodyPr/>
          <a:lstStyle/>
          <a:p>
            <a:fld id="{D94A46F2-55FA-45ED-9836-A6A684941452}" type="slidenum">
              <a:rPr lang="en-US" smtClean="0"/>
              <a:t>1</a:t>
            </a:fld>
            <a:endParaRPr lang="en-US"/>
          </a:p>
        </p:txBody>
      </p:sp>
    </p:spTree>
    <p:extLst>
      <p:ext uri="{BB962C8B-B14F-4D97-AF65-F5344CB8AC3E}">
        <p14:creationId xmlns:p14="http://schemas.microsoft.com/office/powerpoint/2010/main" val="3992514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things in life that we need and things that we want. Understanding the differences between needs and wants helps you make a budget to manage your spending and informs your daily spending choices. </a:t>
            </a:r>
          </a:p>
          <a:p>
            <a:r>
              <a:rPr lang="en-US" dirty="0"/>
              <a:t>Covering all your needs before you spend money on your wants is a wise financial habit. </a:t>
            </a:r>
          </a:p>
          <a:p>
            <a:endParaRPr lang="en-US" b="1" dirty="0"/>
          </a:p>
          <a:p>
            <a:r>
              <a:rPr lang="en-US" b="1" dirty="0"/>
              <a:t>Needs</a:t>
            </a:r>
            <a:r>
              <a:rPr lang="en-US" dirty="0"/>
              <a:t>: Basic things people must have to survive (such as food, clothing, and shelter), resources they may need to do their jobs (such as reliable transportation and the tools of the trade) </a:t>
            </a:r>
          </a:p>
          <a:p>
            <a:r>
              <a:rPr lang="en-US" b="1" dirty="0"/>
              <a:t>Wants</a:t>
            </a:r>
            <a:r>
              <a:rPr lang="en-US" dirty="0"/>
              <a:t>: Things that would be nice to have but that you don’t need to live or do your work. </a:t>
            </a:r>
          </a:p>
          <a:p>
            <a:endParaRPr lang="en-US" dirty="0"/>
          </a:p>
          <a:p>
            <a:r>
              <a:rPr lang="en-US" dirty="0"/>
              <a:t>Sometimes, something that’s a need for one person is a want for another person. For example, some people need a car to get to their job. Other people don’t need a car to get to their job, but they want a car so they can go to places they enjoy. </a:t>
            </a:r>
          </a:p>
          <a:p>
            <a:r>
              <a:rPr lang="en-US" dirty="0"/>
              <a:t>Before you buy something, it’s a good idea to ask yourself, “Is this something I need or something I want?”</a:t>
            </a:r>
          </a:p>
          <a:p>
            <a:endParaRPr lang="en-US" dirty="0"/>
          </a:p>
        </p:txBody>
      </p:sp>
      <p:sp>
        <p:nvSpPr>
          <p:cNvPr id="4" name="Slide Number Placeholder 3"/>
          <p:cNvSpPr>
            <a:spLocks noGrp="1"/>
          </p:cNvSpPr>
          <p:nvPr>
            <p:ph type="sldNum" sz="quarter" idx="5"/>
          </p:nvPr>
        </p:nvSpPr>
        <p:spPr/>
        <p:txBody>
          <a:bodyPr/>
          <a:lstStyle/>
          <a:p>
            <a:fld id="{D94A46F2-55FA-45ED-9836-A6A684941452}" type="slidenum">
              <a:rPr lang="en-US" smtClean="0"/>
              <a:t>2</a:t>
            </a:fld>
            <a:endParaRPr lang="en-US"/>
          </a:p>
        </p:txBody>
      </p:sp>
    </p:spTree>
    <p:extLst>
      <p:ext uri="{BB962C8B-B14F-4D97-AF65-F5344CB8AC3E}">
        <p14:creationId xmlns:p14="http://schemas.microsoft.com/office/powerpoint/2010/main" val="3478972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students if they have ever heard anyone say they couldn’t buy something because it wasn’t in their budget. Ask them to explain what they think that phrase means.</a:t>
            </a:r>
          </a:p>
          <a:p>
            <a:endParaRPr lang="en-US" dirty="0"/>
          </a:p>
          <a:p>
            <a:endParaRPr lang="en-US" dirty="0"/>
          </a:p>
        </p:txBody>
      </p:sp>
      <p:sp>
        <p:nvSpPr>
          <p:cNvPr id="4" name="Slide Number Placeholder 3"/>
          <p:cNvSpPr>
            <a:spLocks noGrp="1"/>
          </p:cNvSpPr>
          <p:nvPr>
            <p:ph type="sldNum" sz="quarter" idx="5"/>
          </p:nvPr>
        </p:nvSpPr>
        <p:spPr/>
        <p:txBody>
          <a:bodyPr/>
          <a:lstStyle/>
          <a:p>
            <a:fld id="{D94A46F2-55FA-45ED-9836-A6A684941452}" type="slidenum">
              <a:rPr lang="en-US" smtClean="0"/>
              <a:t>3</a:t>
            </a:fld>
            <a:endParaRPr lang="en-US"/>
          </a:p>
        </p:txBody>
      </p:sp>
    </p:spTree>
    <p:extLst>
      <p:ext uri="{BB962C8B-B14F-4D97-AF65-F5344CB8AC3E}">
        <p14:creationId xmlns:p14="http://schemas.microsoft.com/office/powerpoint/2010/main" val="1936382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Help </a:t>
            </a:r>
            <a:r>
              <a:rPr lang="en-US" b="1" dirty="0" err="1"/>
              <a:t>Pechola</a:t>
            </a:r>
            <a:r>
              <a:rPr lang="en-US" b="1" dirty="0"/>
              <a:t> With Her Budget</a:t>
            </a:r>
          </a:p>
          <a:p>
            <a:endParaRPr lang="en-US" dirty="0"/>
          </a:p>
          <a:p>
            <a:r>
              <a:rPr lang="en-US" dirty="0"/>
              <a:t>Distribute the “</a:t>
            </a:r>
            <a:r>
              <a:rPr lang="en-US" b="1" dirty="0"/>
              <a:t>Budgeting for needs and wants” worksheet</a:t>
            </a:r>
          </a:p>
          <a:p>
            <a:endParaRPr lang="en-US" dirty="0"/>
          </a:p>
          <a:p>
            <a:r>
              <a:rPr lang="en-US" dirty="0"/>
              <a:t>Read the scenario to the class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Students will work independently to complete their worksheet </a:t>
            </a:r>
          </a:p>
          <a:p>
            <a:pPr marL="171450" indent="-171450">
              <a:buFont typeface="Arial" panose="020B0604020202020204" pitchFamily="34" charset="0"/>
              <a:buChar char="•"/>
            </a:pPr>
            <a:r>
              <a:rPr lang="en-US" dirty="0"/>
              <a:t>Students will then calculate the total cost of the items </a:t>
            </a:r>
            <a:r>
              <a:rPr lang="en-US" dirty="0" err="1"/>
              <a:t>Pechola</a:t>
            </a:r>
            <a:r>
              <a:rPr lang="en-US" dirty="0"/>
              <a:t> spends money on each month to see if she stays within her budget.</a:t>
            </a:r>
          </a:p>
          <a:p>
            <a:pPr marL="171450" indent="-171450">
              <a:buFont typeface="Arial" panose="020B0604020202020204" pitchFamily="34" charset="0"/>
              <a:buChar char="•"/>
            </a:pPr>
            <a:r>
              <a:rPr lang="en-US" dirty="0"/>
              <a:t>Students will decide whether each item is a need or a want. </a:t>
            </a:r>
          </a:p>
          <a:p>
            <a:pPr marL="171450" indent="-171450">
              <a:buFont typeface="Arial" panose="020B0604020202020204" pitchFamily="34" charset="0"/>
              <a:buChar char="•"/>
            </a:pPr>
            <a:r>
              <a:rPr lang="en-US" dirty="0"/>
              <a:t>Students will decide which items they think </a:t>
            </a:r>
            <a:r>
              <a:rPr lang="en-US" dirty="0" err="1"/>
              <a:t>Pechola</a:t>
            </a:r>
            <a:r>
              <a:rPr lang="en-US" dirty="0"/>
              <a:t> should spend money on each month and calculate the items’ total cost. </a:t>
            </a:r>
          </a:p>
          <a:p>
            <a:pPr marL="171450" indent="-171450">
              <a:buFont typeface="Arial" panose="020B0604020202020204" pitchFamily="34" charset="0"/>
              <a:buChar char="•"/>
            </a:pPr>
            <a:r>
              <a:rPr lang="en-US" dirty="0"/>
              <a:t>Students will then answer the reflection questions. </a:t>
            </a:r>
          </a:p>
        </p:txBody>
      </p:sp>
      <p:sp>
        <p:nvSpPr>
          <p:cNvPr id="4" name="Slide Number Placeholder 3"/>
          <p:cNvSpPr>
            <a:spLocks noGrp="1"/>
          </p:cNvSpPr>
          <p:nvPr>
            <p:ph type="sldNum" sz="quarter" idx="5"/>
          </p:nvPr>
        </p:nvSpPr>
        <p:spPr/>
        <p:txBody>
          <a:bodyPr/>
          <a:lstStyle/>
          <a:p>
            <a:fld id="{D94A46F2-55FA-45ED-9836-A6A684941452}" type="slidenum">
              <a:rPr lang="en-US" smtClean="0"/>
              <a:t>4</a:t>
            </a:fld>
            <a:endParaRPr lang="en-US"/>
          </a:p>
        </p:txBody>
      </p:sp>
    </p:spTree>
    <p:extLst>
      <p:ext uri="{BB962C8B-B14F-4D97-AF65-F5344CB8AC3E}">
        <p14:creationId xmlns:p14="http://schemas.microsoft.com/office/powerpoint/2010/main" val="3874362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Did </a:t>
            </a:r>
            <a:r>
              <a:rPr lang="en-US" dirty="0" err="1"/>
              <a:t>Pechola</a:t>
            </a:r>
            <a:r>
              <a:rPr lang="en-US" dirty="0"/>
              <a:t> stay within her budget?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Bring the class back together and ask for volunteers to share how they categorized the items.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Ask for volunteers to share their responses to the reflection questions.</a:t>
            </a:r>
          </a:p>
          <a:p>
            <a:pPr marL="628650" lvl="1" indent="-171450">
              <a:buFont typeface="Arial" panose="020B0604020202020204" pitchFamily="34" charset="0"/>
              <a:buChar char="•"/>
            </a:pPr>
            <a:r>
              <a:rPr lang="en-US" dirty="0"/>
              <a:t>Did you stay within </a:t>
            </a:r>
            <a:r>
              <a:rPr lang="en-US" dirty="0" err="1"/>
              <a:t>Pechola’s</a:t>
            </a:r>
            <a:r>
              <a:rPr lang="en-US" dirty="0"/>
              <a:t> budget?</a:t>
            </a:r>
          </a:p>
          <a:p>
            <a:pPr marL="628650" lvl="1" indent="-171450">
              <a:buFont typeface="Arial" panose="020B0604020202020204" pitchFamily="34" charset="0"/>
              <a:buChar char="•"/>
            </a:pPr>
            <a:r>
              <a:rPr lang="en-US" dirty="0"/>
              <a:t>If so, was it hard to stay within </a:t>
            </a:r>
            <a:r>
              <a:rPr lang="en-US" dirty="0" err="1"/>
              <a:t>Pechola’s</a:t>
            </a:r>
            <a:r>
              <a:rPr lang="en-US" dirty="0"/>
              <a:t> budget? Why or why not?</a:t>
            </a:r>
          </a:p>
          <a:p>
            <a:pPr marL="628650" lvl="1" indent="-171450">
              <a:buFont typeface="Arial" panose="020B0604020202020204" pitchFamily="34" charset="0"/>
              <a:buChar char="•"/>
            </a:pPr>
            <a:r>
              <a:rPr lang="en-US" dirty="0"/>
              <a:t>If not, which item(s) could </a:t>
            </a:r>
            <a:r>
              <a:rPr lang="en-US" dirty="0" err="1"/>
              <a:t>Pechola</a:t>
            </a:r>
            <a:r>
              <a:rPr lang="en-US" dirty="0"/>
              <a:t> do without to stay within her budget?</a:t>
            </a:r>
          </a:p>
          <a:p>
            <a:pPr marL="628650" lvl="1" indent="-171450">
              <a:buFont typeface="Arial" panose="020B0604020202020204" pitchFamily="34" charset="0"/>
              <a:buChar char="•"/>
            </a:pPr>
            <a:r>
              <a:rPr lang="en-US" dirty="0"/>
              <a:t>If this were your budget, which items would you select?</a:t>
            </a:r>
          </a:p>
          <a:p>
            <a:endParaRPr lang="en-US" dirty="0"/>
          </a:p>
          <a:p>
            <a:endParaRPr lang="en-US" dirty="0"/>
          </a:p>
        </p:txBody>
      </p:sp>
      <p:sp>
        <p:nvSpPr>
          <p:cNvPr id="4" name="Slide Number Placeholder 3"/>
          <p:cNvSpPr>
            <a:spLocks noGrp="1"/>
          </p:cNvSpPr>
          <p:nvPr>
            <p:ph type="sldNum" sz="quarter" idx="5"/>
          </p:nvPr>
        </p:nvSpPr>
        <p:spPr/>
        <p:txBody>
          <a:bodyPr/>
          <a:lstStyle/>
          <a:p>
            <a:fld id="{D94A46F2-55FA-45ED-9836-A6A684941452}" type="slidenum">
              <a:rPr lang="en-US" smtClean="0"/>
              <a:t>5</a:t>
            </a:fld>
            <a:endParaRPr lang="en-US"/>
          </a:p>
        </p:txBody>
      </p:sp>
    </p:spTree>
    <p:extLst>
      <p:ext uri="{BB962C8B-B14F-4D97-AF65-F5344CB8AC3E}">
        <p14:creationId xmlns:p14="http://schemas.microsoft.com/office/powerpoint/2010/main" val="2738165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15AE5E2-73D8-4CE6-BA8A-D17B1337991F}" type="datetimeFigureOut">
              <a:rPr lang="en-US" smtClean="0"/>
              <a:t>3/17/2025</a:t>
            </a:fld>
            <a:endParaRPr lang="en-US"/>
          </a:p>
        </p:txBody>
      </p:sp>
      <p:sp>
        <p:nvSpPr>
          <p:cNvPr id="5" name="Footer Placeholder 4"/>
          <p:cNvSpPr>
            <a:spLocks noGrp="1"/>
          </p:cNvSpPr>
          <p:nvPr>
            <p:ph type="ftr" sz="quarter" idx="11"/>
          </p:nvPr>
        </p:nvSpPr>
        <p:spPr/>
        <p:txBody>
          <a:bodyPr/>
          <a:lstStyle/>
          <a:p>
            <a:r>
              <a:rPr lang="en-US"/>
              <a:t>Member FDIC</a:t>
            </a:r>
          </a:p>
        </p:txBody>
      </p:sp>
      <p:sp>
        <p:nvSpPr>
          <p:cNvPr id="6" name="Slide Number Placeholder 5"/>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3721694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5AE5E2-73D8-4CE6-BA8A-D17B1337991F}" type="datetimeFigureOut">
              <a:rPr lang="en-US" smtClean="0"/>
              <a:t>3/17/2025</a:t>
            </a:fld>
            <a:endParaRPr lang="en-US"/>
          </a:p>
        </p:txBody>
      </p:sp>
      <p:sp>
        <p:nvSpPr>
          <p:cNvPr id="5" name="Footer Placeholder 4"/>
          <p:cNvSpPr>
            <a:spLocks noGrp="1"/>
          </p:cNvSpPr>
          <p:nvPr>
            <p:ph type="ftr" sz="quarter" idx="11"/>
          </p:nvPr>
        </p:nvSpPr>
        <p:spPr/>
        <p:txBody>
          <a:bodyPr/>
          <a:lstStyle/>
          <a:p>
            <a:r>
              <a:rPr lang="en-US"/>
              <a:t>Member FDIC</a:t>
            </a:r>
          </a:p>
        </p:txBody>
      </p:sp>
      <p:sp>
        <p:nvSpPr>
          <p:cNvPr id="6" name="Slide Number Placeholder 5"/>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2179795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5AE5E2-73D8-4CE6-BA8A-D17B1337991F}" type="datetimeFigureOut">
              <a:rPr lang="en-US" smtClean="0"/>
              <a:t>3/17/2025</a:t>
            </a:fld>
            <a:endParaRPr lang="en-US"/>
          </a:p>
        </p:txBody>
      </p:sp>
      <p:sp>
        <p:nvSpPr>
          <p:cNvPr id="5" name="Footer Placeholder 4"/>
          <p:cNvSpPr>
            <a:spLocks noGrp="1"/>
          </p:cNvSpPr>
          <p:nvPr>
            <p:ph type="ftr" sz="quarter" idx="11"/>
          </p:nvPr>
        </p:nvSpPr>
        <p:spPr/>
        <p:txBody>
          <a:bodyPr/>
          <a:lstStyle/>
          <a:p>
            <a:r>
              <a:rPr lang="en-US"/>
              <a:t>Member FDIC</a:t>
            </a:r>
          </a:p>
        </p:txBody>
      </p:sp>
      <p:sp>
        <p:nvSpPr>
          <p:cNvPr id="6" name="Slide Number Placeholder 5"/>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1511765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Clean Slide">
    <p:spTree>
      <p:nvGrpSpPr>
        <p:cNvPr id="1" name=""/>
        <p:cNvGrpSpPr/>
        <p:nvPr/>
      </p:nvGrpSpPr>
      <p:grpSpPr>
        <a:xfrm>
          <a:off x="0" y="0"/>
          <a:ext cx="0" cy="0"/>
          <a:chOff x="0" y="0"/>
          <a:chExt cx="0" cy="0"/>
        </a:xfrm>
      </p:grpSpPr>
      <p:sp>
        <p:nvSpPr>
          <p:cNvPr id="19" name="Slide Number"/>
          <p:cNvSpPr>
            <a:spLocks noGrp="1"/>
          </p:cNvSpPr>
          <p:nvPr>
            <p:ph type="sldNum" sz="quarter" idx="2"/>
          </p:nvPr>
        </p:nvSpPr>
        <p:spPr>
          <a:xfrm>
            <a:off x="11775939" y="184150"/>
            <a:ext cx="311423" cy="323850"/>
          </a:xfrm>
          <a:prstGeom prst="rect">
            <a:avLst/>
          </a:prstGeom>
        </p:spPr>
        <p:txBody>
          <a:bodyPr/>
          <a:lstStyle>
            <a:lvl1pPr>
              <a:defRPr>
                <a:solidFill>
                  <a:srgbClr val="FFFFFF"/>
                </a:solidFill>
              </a:defRPr>
            </a:lvl1pPr>
          </a:lstStyle>
          <a:p>
            <a:fld id="{86CB4B4D-7CA3-9044-876B-883B54F8677D}" type="slidenum">
              <a:t>‹#›</a:t>
            </a:fld>
            <a:endParaRPr/>
          </a:p>
        </p:txBody>
      </p:sp>
    </p:spTree>
    <p:extLst>
      <p:ext uri="{BB962C8B-B14F-4D97-AF65-F5344CB8AC3E}">
        <p14:creationId xmlns:p14="http://schemas.microsoft.com/office/powerpoint/2010/main" val="65546029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5AE5E2-73D8-4CE6-BA8A-D17B1337991F}" type="datetimeFigureOut">
              <a:rPr lang="en-US" smtClean="0"/>
              <a:t>3/17/2025</a:t>
            </a:fld>
            <a:endParaRPr lang="en-US"/>
          </a:p>
        </p:txBody>
      </p:sp>
      <p:sp>
        <p:nvSpPr>
          <p:cNvPr id="5" name="Footer Placeholder 4"/>
          <p:cNvSpPr>
            <a:spLocks noGrp="1"/>
          </p:cNvSpPr>
          <p:nvPr>
            <p:ph type="ftr" sz="quarter" idx="11"/>
          </p:nvPr>
        </p:nvSpPr>
        <p:spPr/>
        <p:txBody>
          <a:bodyPr/>
          <a:lstStyle/>
          <a:p>
            <a:r>
              <a:rPr lang="en-US"/>
              <a:t>Member FDIC</a:t>
            </a:r>
          </a:p>
        </p:txBody>
      </p:sp>
      <p:sp>
        <p:nvSpPr>
          <p:cNvPr id="6" name="Slide Number Placeholder 5"/>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130335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15AE5E2-73D8-4CE6-BA8A-D17B1337991F}" type="datetimeFigureOut">
              <a:rPr lang="en-US" smtClean="0"/>
              <a:t>3/17/2025</a:t>
            </a:fld>
            <a:endParaRPr lang="en-US"/>
          </a:p>
        </p:txBody>
      </p:sp>
      <p:sp>
        <p:nvSpPr>
          <p:cNvPr id="5" name="Footer Placeholder 4"/>
          <p:cNvSpPr>
            <a:spLocks noGrp="1"/>
          </p:cNvSpPr>
          <p:nvPr>
            <p:ph type="ftr" sz="quarter" idx="11"/>
          </p:nvPr>
        </p:nvSpPr>
        <p:spPr/>
        <p:txBody>
          <a:bodyPr/>
          <a:lstStyle/>
          <a:p>
            <a:r>
              <a:rPr lang="en-US"/>
              <a:t>Member FDIC</a:t>
            </a:r>
          </a:p>
        </p:txBody>
      </p:sp>
      <p:sp>
        <p:nvSpPr>
          <p:cNvPr id="6" name="Slide Number Placeholder 5"/>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129936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15AE5E2-73D8-4CE6-BA8A-D17B1337991F}" type="datetimeFigureOut">
              <a:rPr lang="en-US" smtClean="0"/>
              <a:t>3/17/2025</a:t>
            </a:fld>
            <a:endParaRPr lang="en-US"/>
          </a:p>
        </p:txBody>
      </p:sp>
      <p:sp>
        <p:nvSpPr>
          <p:cNvPr id="6" name="Footer Placeholder 5"/>
          <p:cNvSpPr>
            <a:spLocks noGrp="1"/>
          </p:cNvSpPr>
          <p:nvPr>
            <p:ph type="ftr" sz="quarter" idx="11"/>
          </p:nvPr>
        </p:nvSpPr>
        <p:spPr/>
        <p:txBody>
          <a:bodyPr/>
          <a:lstStyle/>
          <a:p>
            <a:r>
              <a:rPr lang="en-US"/>
              <a:t>Member FDIC</a:t>
            </a:r>
          </a:p>
        </p:txBody>
      </p:sp>
      <p:sp>
        <p:nvSpPr>
          <p:cNvPr id="7" name="Slide Number Placeholder 6"/>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965401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15AE5E2-73D8-4CE6-BA8A-D17B1337991F}" type="datetimeFigureOut">
              <a:rPr lang="en-US" smtClean="0"/>
              <a:t>3/17/2025</a:t>
            </a:fld>
            <a:endParaRPr lang="en-US"/>
          </a:p>
        </p:txBody>
      </p:sp>
      <p:sp>
        <p:nvSpPr>
          <p:cNvPr id="8" name="Footer Placeholder 7"/>
          <p:cNvSpPr>
            <a:spLocks noGrp="1"/>
          </p:cNvSpPr>
          <p:nvPr>
            <p:ph type="ftr" sz="quarter" idx="11"/>
          </p:nvPr>
        </p:nvSpPr>
        <p:spPr/>
        <p:txBody>
          <a:bodyPr/>
          <a:lstStyle/>
          <a:p>
            <a:r>
              <a:rPr lang="en-US"/>
              <a:t>Member FDIC</a:t>
            </a:r>
          </a:p>
        </p:txBody>
      </p:sp>
      <p:sp>
        <p:nvSpPr>
          <p:cNvPr id="9" name="Slide Number Placeholder 8"/>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3226796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15AE5E2-73D8-4CE6-BA8A-D17B1337991F}" type="datetimeFigureOut">
              <a:rPr lang="en-US" smtClean="0"/>
              <a:t>3/17/2025</a:t>
            </a:fld>
            <a:endParaRPr lang="en-US"/>
          </a:p>
        </p:txBody>
      </p:sp>
      <p:sp>
        <p:nvSpPr>
          <p:cNvPr id="4" name="Footer Placeholder 3"/>
          <p:cNvSpPr>
            <a:spLocks noGrp="1"/>
          </p:cNvSpPr>
          <p:nvPr>
            <p:ph type="ftr" sz="quarter" idx="11"/>
          </p:nvPr>
        </p:nvSpPr>
        <p:spPr/>
        <p:txBody>
          <a:bodyPr/>
          <a:lstStyle/>
          <a:p>
            <a:r>
              <a:rPr lang="en-US"/>
              <a:t>Member FDIC</a:t>
            </a:r>
          </a:p>
        </p:txBody>
      </p:sp>
      <p:sp>
        <p:nvSpPr>
          <p:cNvPr id="5" name="Slide Number Placeholder 4"/>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2562719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AE5E2-73D8-4CE6-BA8A-D17B1337991F}" type="datetimeFigureOut">
              <a:rPr lang="en-US" smtClean="0"/>
              <a:t>3/17/2025</a:t>
            </a:fld>
            <a:endParaRPr lang="en-US"/>
          </a:p>
        </p:txBody>
      </p:sp>
      <p:sp>
        <p:nvSpPr>
          <p:cNvPr id="3" name="Footer Placeholder 2"/>
          <p:cNvSpPr>
            <a:spLocks noGrp="1"/>
          </p:cNvSpPr>
          <p:nvPr>
            <p:ph type="ftr" sz="quarter" idx="11"/>
          </p:nvPr>
        </p:nvSpPr>
        <p:spPr/>
        <p:txBody>
          <a:bodyPr/>
          <a:lstStyle/>
          <a:p>
            <a:r>
              <a:rPr lang="en-US"/>
              <a:t>Member FDIC</a:t>
            </a:r>
          </a:p>
        </p:txBody>
      </p:sp>
      <p:sp>
        <p:nvSpPr>
          <p:cNvPr id="4" name="Slide Number Placeholder 3"/>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3180453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15AE5E2-73D8-4CE6-BA8A-D17B1337991F}" type="datetimeFigureOut">
              <a:rPr lang="en-US" smtClean="0"/>
              <a:t>3/17/2025</a:t>
            </a:fld>
            <a:endParaRPr lang="en-US"/>
          </a:p>
        </p:txBody>
      </p:sp>
      <p:sp>
        <p:nvSpPr>
          <p:cNvPr id="6" name="Footer Placeholder 5"/>
          <p:cNvSpPr>
            <a:spLocks noGrp="1"/>
          </p:cNvSpPr>
          <p:nvPr>
            <p:ph type="ftr" sz="quarter" idx="11"/>
          </p:nvPr>
        </p:nvSpPr>
        <p:spPr/>
        <p:txBody>
          <a:bodyPr/>
          <a:lstStyle/>
          <a:p>
            <a:r>
              <a:rPr lang="en-US"/>
              <a:t>Member FDIC</a:t>
            </a:r>
          </a:p>
        </p:txBody>
      </p:sp>
      <p:sp>
        <p:nvSpPr>
          <p:cNvPr id="7" name="Slide Number Placeholder 6"/>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1429314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15AE5E2-73D8-4CE6-BA8A-D17B1337991F}" type="datetimeFigureOut">
              <a:rPr lang="en-US" smtClean="0"/>
              <a:t>3/17/2025</a:t>
            </a:fld>
            <a:endParaRPr lang="en-US"/>
          </a:p>
        </p:txBody>
      </p:sp>
      <p:sp>
        <p:nvSpPr>
          <p:cNvPr id="6" name="Footer Placeholder 5"/>
          <p:cNvSpPr>
            <a:spLocks noGrp="1"/>
          </p:cNvSpPr>
          <p:nvPr>
            <p:ph type="ftr" sz="quarter" idx="11"/>
          </p:nvPr>
        </p:nvSpPr>
        <p:spPr/>
        <p:txBody>
          <a:bodyPr/>
          <a:lstStyle/>
          <a:p>
            <a:r>
              <a:rPr lang="en-US"/>
              <a:t>Member FDIC</a:t>
            </a:r>
          </a:p>
        </p:txBody>
      </p:sp>
      <p:sp>
        <p:nvSpPr>
          <p:cNvPr id="7" name="Slide Number Placeholder 6"/>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1957635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5AE5E2-73D8-4CE6-BA8A-D17B1337991F}" type="datetimeFigureOut">
              <a:rPr lang="en-US" smtClean="0"/>
              <a:t>3/17/2025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Member FDIC</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C99B38-6FB5-46AE-9710-4126ECE7D4A8}" type="slidenum">
              <a:rPr lang="en-US" smtClean="0"/>
              <a:t>‹#›</a:t>
            </a:fld>
            <a:endParaRPr lang="en-US"/>
          </a:p>
        </p:txBody>
      </p:sp>
    </p:spTree>
    <p:extLst>
      <p:ext uri="{BB962C8B-B14F-4D97-AF65-F5344CB8AC3E}">
        <p14:creationId xmlns:p14="http://schemas.microsoft.com/office/powerpoint/2010/main" val="9221661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anual Input 3"/>
          <p:cNvSpPr/>
          <p:nvPr/>
        </p:nvSpPr>
        <p:spPr>
          <a:xfrm rot="5400000">
            <a:off x="877711" y="-895129"/>
            <a:ext cx="6858000" cy="8613422"/>
          </a:xfrm>
          <a:prstGeom prst="flowChartManualInput">
            <a:avLst/>
          </a:prstGeom>
          <a:solidFill>
            <a:srgbClr val="003C6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pic>
        <p:nvPicPr>
          <p:cNvPr id="6" name="Picture 5">
            <a:extLst>
              <a:ext uri="{FF2B5EF4-FFF2-40B4-BE49-F238E27FC236}">
                <a16:creationId xmlns:a16="http://schemas.microsoft.com/office/drawing/2014/main" id="{AB92997C-905B-274F-91B1-150664FDA985}"/>
              </a:ext>
            </a:extLst>
          </p:cNvPr>
          <p:cNvPicPr>
            <a:picLocks noChangeAspect="1"/>
          </p:cNvPicPr>
          <p:nvPr/>
        </p:nvPicPr>
        <p:blipFill rotWithShape="1">
          <a:blip r:embed="rId3">
            <a:extLst>
              <a:ext uri="{28A0092B-C50C-407E-A947-70E740481C1C}">
                <a14:useLocalDpi xmlns:a14="http://schemas.microsoft.com/office/drawing/2010/main"/>
              </a:ext>
            </a:extLst>
          </a:blip>
          <a:srcRect t="11774" r="78609" b="68446"/>
          <a:stretch/>
        </p:blipFill>
        <p:spPr>
          <a:xfrm>
            <a:off x="9764889" y="4926172"/>
            <a:ext cx="1614311" cy="1931828"/>
          </a:xfrm>
          <a:prstGeom prst="rect">
            <a:avLst/>
          </a:prstGeom>
        </p:spPr>
      </p:pic>
      <p:sp>
        <p:nvSpPr>
          <p:cNvPr id="9" name="Rectangle 8"/>
          <p:cNvSpPr/>
          <p:nvPr/>
        </p:nvSpPr>
        <p:spPr>
          <a:xfrm rot="20736241">
            <a:off x="7760268" y="-196460"/>
            <a:ext cx="383355" cy="7444583"/>
          </a:xfrm>
          <a:prstGeom prst="rect">
            <a:avLst/>
          </a:prstGeom>
          <a:solidFill>
            <a:srgbClr val="81684A"/>
          </a:solidFill>
          <a:ln>
            <a:solidFill>
              <a:srgbClr val="8168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nnual…"/>
          <p:cNvSpPr/>
          <p:nvPr/>
        </p:nvSpPr>
        <p:spPr>
          <a:xfrm>
            <a:off x="403485" y="3013457"/>
            <a:ext cx="7188215" cy="1107996"/>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p>
            <a:pPr defTabSz="577850">
              <a:lnSpc>
                <a:spcPct val="90000"/>
              </a:lnSpc>
              <a:defRPr sz="14400" b="1" cap="all" spc="288">
                <a:solidFill>
                  <a:srgbClr val="323C40"/>
                </a:solidFill>
                <a:latin typeface="Helvetica"/>
                <a:ea typeface="Helvetica"/>
                <a:cs typeface="Helvetica"/>
                <a:sym typeface="Helvetica"/>
              </a:defRPr>
            </a:pPr>
            <a:r>
              <a:rPr lang="en-US" sz="4000" dirty="0">
                <a:solidFill>
                  <a:schemeClr val="bg1"/>
                </a:solidFill>
                <a:latin typeface="Open Sans" panose="020B0606030504020204" pitchFamily="34" charset="0"/>
                <a:ea typeface="Open Sans" panose="020B0606030504020204" pitchFamily="34" charset="0"/>
                <a:cs typeface="Open Sans" panose="020B0606030504020204" pitchFamily="34" charset="0"/>
              </a:rPr>
              <a:t>Budgeting for needs and wants</a:t>
            </a:r>
            <a:endParaRPr sz="40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6" name="Rectangle 15"/>
          <p:cNvSpPr/>
          <p:nvPr/>
        </p:nvSpPr>
        <p:spPr>
          <a:xfrm>
            <a:off x="403485" y="6271800"/>
            <a:ext cx="6076337" cy="400110"/>
          </a:xfrm>
          <a:prstGeom prst="rect">
            <a:avLst/>
          </a:prstGeom>
        </p:spPr>
        <p:txBody>
          <a:bodyPr wrap="square">
            <a:spAutoFit/>
          </a:bodyPr>
          <a:lstStyle/>
          <a:p>
            <a:r>
              <a:rPr lang="en-US" sz="2000" spc="1476" dirty="0">
                <a:solidFill>
                  <a:schemeClr val="bg1"/>
                </a:solidFill>
                <a:latin typeface="Open Sans" panose="020B0606030504020204" pitchFamily="34" charset="0"/>
                <a:ea typeface="Open Sans" panose="020B0606030504020204" pitchFamily="34" charset="0"/>
                <a:cs typeface="Open Sans" panose="020B0606030504020204" pitchFamily="34" charset="0"/>
              </a:rPr>
              <a:t>Grade 6-8</a:t>
            </a:r>
            <a:endParaRPr lang="en-US" sz="2000" dirty="0">
              <a:solidFill>
                <a:schemeClr val="bg1"/>
              </a:solidFill>
              <a:latin typeface="Open Sans" panose="020B0606030504020204"/>
            </a:endParaRPr>
          </a:p>
        </p:txBody>
      </p:sp>
      <p:pic>
        <p:nvPicPr>
          <p:cNvPr id="3" name="Picture 2" descr="A black and white logo&#10;&#10;Description automatically generated">
            <a:extLst>
              <a:ext uri="{FF2B5EF4-FFF2-40B4-BE49-F238E27FC236}">
                <a16:creationId xmlns:a16="http://schemas.microsoft.com/office/drawing/2014/main" id="{AA354961-25F3-9095-371E-3DCD2AA4A82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0813" y="186090"/>
            <a:ext cx="5504699" cy="1676403"/>
          </a:xfrm>
          <a:prstGeom prst="rect">
            <a:avLst/>
          </a:prstGeom>
        </p:spPr>
      </p:pic>
      <p:sp>
        <p:nvSpPr>
          <p:cNvPr id="5" name="Footer Placeholder 4">
            <a:extLst>
              <a:ext uri="{FF2B5EF4-FFF2-40B4-BE49-F238E27FC236}">
                <a16:creationId xmlns:a16="http://schemas.microsoft.com/office/drawing/2014/main" id="{8D6A8062-A4D4-307E-5A9E-9A95CEB68635}"/>
              </a:ext>
            </a:extLst>
          </p:cNvPr>
          <p:cNvSpPr>
            <a:spLocks noGrp="1"/>
          </p:cNvSpPr>
          <p:nvPr>
            <p:ph type="ftr" sz="quarter" idx="11"/>
          </p:nvPr>
        </p:nvSpPr>
        <p:spPr/>
        <p:txBody>
          <a:bodyPr/>
          <a:lstStyle/>
          <a:p>
            <a:r>
              <a:rPr lang="en-US"/>
              <a:t>Member FDIC</a:t>
            </a:r>
          </a:p>
        </p:txBody>
      </p:sp>
    </p:spTree>
    <p:extLst>
      <p:ext uri="{BB962C8B-B14F-4D97-AF65-F5344CB8AC3E}">
        <p14:creationId xmlns:p14="http://schemas.microsoft.com/office/powerpoint/2010/main" val="282661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nnual…"/>
          <p:cNvSpPr/>
          <p:nvPr/>
        </p:nvSpPr>
        <p:spPr>
          <a:xfrm>
            <a:off x="-1" y="785659"/>
            <a:ext cx="12192001" cy="332399"/>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p>
            <a:pPr algn="ctr" defTabSz="577850">
              <a:lnSpc>
                <a:spcPct val="90000"/>
              </a:lnSpc>
              <a:defRPr sz="14400" b="1" cap="all" spc="288">
                <a:solidFill>
                  <a:srgbClr val="323C40"/>
                </a:solidFill>
                <a:latin typeface="Helvetica"/>
                <a:ea typeface="Helvetica"/>
                <a:cs typeface="Helvetica"/>
                <a:sym typeface="Helvetica"/>
              </a:defRPr>
            </a:pPr>
            <a:endParaRPr sz="2400" dirty="0">
              <a:solidFill>
                <a:schemeClr val="accent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
          <p:cNvSpPr/>
          <p:nvPr/>
        </p:nvSpPr>
        <p:spPr>
          <a:xfrm>
            <a:off x="890649" y="637801"/>
            <a:ext cx="10282051" cy="543453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w="57150">
            <a:solidFill>
              <a:srgbClr val="81684A"/>
            </a:solidFill>
          </a:ln>
          <a:extLst>
            <a:ext uri="{C572A759-6A51-4108-AA02-DFA0A04FC94B}">
              <ma14:wrappingTextBoxFlag xmlns="" xmlns:ma14="http://schemas.microsoft.com/office/mac/drawingml/2011/main" val="1"/>
            </a:ext>
          </a:extLst>
        </p:spPr>
        <p:txBody>
          <a:bodyPr lIns="0" tIns="0" rIns="0" bIns="0"/>
          <a:lstStyle>
            <a:lvl1pPr algn="l" defTabSz="952500">
              <a:lnSpc>
                <a:spcPct val="130000"/>
              </a:lnSpc>
              <a:buClr>
                <a:srgbClr val="E9F6FA"/>
              </a:buClr>
              <a:buFont typeface="Helvetica Neue UltraLight"/>
              <a:defRPr sz="3000">
                <a:solidFill>
                  <a:srgbClr val="323C40"/>
                </a:solidFill>
                <a:uFill>
                  <a:solidFill>
                    <a:srgbClr val="323C40"/>
                  </a:solidFill>
                </a:uFill>
                <a:latin typeface="Helvetica Neue"/>
                <a:ea typeface="Helvetica Neue"/>
                <a:cs typeface="Helvetica Neue"/>
                <a:sym typeface="Helvetica Neue"/>
              </a:defRPr>
            </a:lvl1pPr>
          </a:lstStyle>
          <a:p>
            <a:pPr algn="ctr">
              <a:buClr>
                <a:srgbClr val="003C69"/>
              </a:buClr>
            </a:pPr>
            <a:r>
              <a:rPr lang="en-US" sz="2700" b="1" dirty="0">
                <a:solidFill>
                  <a:srgbClr val="003C69"/>
                </a:solidFill>
                <a:latin typeface="Arial"/>
                <a:ea typeface="Arial"/>
                <a:cs typeface="Arial"/>
              </a:rPr>
              <a:t>  </a:t>
            </a:r>
          </a:p>
          <a:p>
            <a:pPr algn="ctr">
              <a:buClr>
                <a:srgbClr val="003C69"/>
              </a:buClr>
            </a:pPr>
            <a:r>
              <a:rPr lang="en-US" sz="2700" b="1" dirty="0">
                <a:solidFill>
                  <a:srgbClr val="003C69"/>
                </a:solidFill>
                <a:latin typeface="Arial"/>
                <a:ea typeface="Arial"/>
                <a:cs typeface="Arial"/>
              </a:rPr>
              <a:t>Big Idea</a:t>
            </a:r>
          </a:p>
          <a:p>
            <a:pPr algn="ctr">
              <a:buClr>
                <a:srgbClr val="003C69"/>
              </a:buClr>
            </a:pPr>
            <a:r>
              <a:rPr lang="en-US" sz="2700" dirty="0">
                <a:solidFill>
                  <a:srgbClr val="003C69"/>
                </a:solidFill>
                <a:latin typeface="Arial"/>
                <a:ea typeface="Arial"/>
                <a:cs typeface="Arial"/>
              </a:rPr>
              <a:t>  Understanding the difference between </a:t>
            </a:r>
            <a:r>
              <a:rPr lang="en-US" sz="2700" b="1" dirty="0">
                <a:solidFill>
                  <a:srgbClr val="003C69"/>
                </a:solidFill>
                <a:latin typeface="Arial"/>
                <a:ea typeface="Arial"/>
                <a:cs typeface="Arial"/>
              </a:rPr>
              <a:t>needs</a:t>
            </a:r>
            <a:r>
              <a:rPr lang="en-US" sz="2700" dirty="0">
                <a:solidFill>
                  <a:srgbClr val="003C69"/>
                </a:solidFill>
                <a:latin typeface="Arial"/>
                <a:ea typeface="Arial"/>
                <a:cs typeface="Arial"/>
              </a:rPr>
              <a:t> and wants can help you make responsible spending decisions. </a:t>
            </a:r>
          </a:p>
          <a:p>
            <a:pPr>
              <a:buClr>
                <a:srgbClr val="003C69"/>
              </a:buClr>
            </a:pPr>
            <a:endParaRPr lang="en-US" sz="2700" dirty="0">
              <a:solidFill>
                <a:srgbClr val="003C69"/>
              </a:solidFill>
              <a:latin typeface="Arial"/>
              <a:ea typeface="Arial"/>
              <a:cs typeface="Arial"/>
            </a:endParaRPr>
          </a:p>
          <a:p>
            <a:pPr marL="457200" indent="-457200">
              <a:buClr>
                <a:srgbClr val="003C69"/>
              </a:buClr>
              <a:buFont typeface="Arial" panose="020B0604020202020204" pitchFamily="34" charset="0"/>
              <a:buChar char="•"/>
            </a:pPr>
            <a:r>
              <a:rPr lang="en-US" sz="2700" dirty="0">
                <a:solidFill>
                  <a:srgbClr val="003C69"/>
                </a:solidFill>
                <a:latin typeface="Arial"/>
                <a:ea typeface="Arial"/>
                <a:cs typeface="Arial"/>
              </a:rPr>
              <a:t>How can you tell the difference between a need and a want? </a:t>
            </a:r>
          </a:p>
          <a:p>
            <a:pPr marL="457200" indent="-457200">
              <a:buClr>
                <a:srgbClr val="003C69"/>
              </a:buClr>
              <a:buFont typeface="Arial" panose="020B0604020202020204" pitchFamily="34" charset="0"/>
              <a:buChar char="•"/>
            </a:pPr>
            <a:endParaRPr lang="en-US" sz="2700" dirty="0">
              <a:solidFill>
                <a:srgbClr val="003C69"/>
              </a:solidFill>
              <a:latin typeface="Arial"/>
              <a:ea typeface="Arial"/>
              <a:cs typeface="Arial"/>
            </a:endParaRPr>
          </a:p>
          <a:p>
            <a:pPr marL="457200" indent="-457200">
              <a:buClr>
                <a:srgbClr val="003C69"/>
              </a:buClr>
              <a:buFont typeface="Arial" panose="020B0604020202020204" pitchFamily="34" charset="0"/>
              <a:buChar char="•"/>
            </a:pPr>
            <a:r>
              <a:rPr lang="en-US" sz="2700" dirty="0">
                <a:solidFill>
                  <a:srgbClr val="003C69"/>
                </a:solidFill>
                <a:latin typeface="Arial"/>
                <a:ea typeface="Arial"/>
                <a:cs typeface="Arial"/>
              </a:rPr>
              <a:t>How does understanding the difference between needs and wants help you make financial decisions? </a:t>
            </a:r>
          </a:p>
          <a:p>
            <a:pPr>
              <a:buClr>
                <a:srgbClr val="003C69"/>
              </a:buClr>
            </a:pPr>
            <a:endParaRPr lang="en-US" sz="2700" dirty="0">
              <a:solidFill>
                <a:srgbClr val="003C69"/>
              </a:solidFill>
              <a:latin typeface="Arial"/>
              <a:ea typeface="Arial"/>
              <a:cs typeface="Arial"/>
            </a:endParaRPr>
          </a:p>
          <a:p>
            <a:pPr>
              <a:buClr>
                <a:srgbClr val="003C69"/>
              </a:buClr>
            </a:pPr>
            <a:endParaRPr sz="2700" dirty="0">
              <a:solidFill>
                <a:srgbClr val="003C69"/>
              </a:solidFill>
              <a:latin typeface="Arial"/>
              <a:ea typeface="Arial"/>
              <a:cs typeface="Arial"/>
            </a:endParaRPr>
          </a:p>
        </p:txBody>
      </p:sp>
      <p:pic>
        <p:nvPicPr>
          <p:cNvPr id="4" name="Picture 2" descr="TRB Star.jpg">
            <a:extLst>
              <a:ext uri="{FF2B5EF4-FFF2-40B4-BE49-F238E27FC236}">
                <a16:creationId xmlns:a16="http://schemas.microsoft.com/office/drawing/2014/main" id="{65DD9343-C858-47A6-94A7-8F6DC717A9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1097" y="6326908"/>
            <a:ext cx="457467" cy="4600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9475773"/>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nnual…"/>
          <p:cNvSpPr/>
          <p:nvPr/>
        </p:nvSpPr>
        <p:spPr>
          <a:xfrm>
            <a:off x="-1" y="292328"/>
            <a:ext cx="12192001" cy="553998"/>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p>
            <a:pPr algn="ctr" defTabSz="577850">
              <a:lnSpc>
                <a:spcPct val="90000"/>
              </a:lnSpc>
              <a:defRPr sz="14400" b="1" cap="all" spc="288">
                <a:solidFill>
                  <a:srgbClr val="323C40"/>
                </a:solidFill>
                <a:latin typeface="Helvetica"/>
                <a:ea typeface="Helvetica"/>
                <a:cs typeface="Helvetica"/>
                <a:sym typeface="Helvetica"/>
              </a:defRPr>
            </a:pPr>
            <a:r>
              <a:rPr lang="en-US" sz="4000" dirty="0">
                <a:solidFill>
                  <a:srgbClr val="94785B"/>
                </a:solidFill>
                <a:latin typeface="Open Sans" panose="020B0606030504020204" pitchFamily="34" charset="0"/>
                <a:ea typeface="Open Sans" panose="020B0606030504020204" pitchFamily="34" charset="0"/>
                <a:cs typeface="Open Sans" panose="020B0606030504020204" pitchFamily="34" charset="0"/>
              </a:rPr>
              <a:t>What is a budget? </a:t>
            </a:r>
            <a:endParaRPr sz="4000" dirty="0">
              <a:solidFill>
                <a:schemeClr val="accent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
          <p:cNvSpPr/>
          <p:nvPr/>
        </p:nvSpPr>
        <p:spPr>
          <a:xfrm>
            <a:off x="819397" y="1029471"/>
            <a:ext cx="10771700" cy="823080"/>
          </a:xfrm>
          <a:prstGeom prst="rect">
            <a:avLst/>
          </a:prstGeom>
          <a:ln w="19050">
            <a:solidFill>
              <a:srgbClr val="81684A"/>
            </a:solidFill>
          </a:ln>
          <a:extLst>
            <a:ext uri="{C572A759-6A51-4108-AA02-DFA0A04FC94B}">
              <ma14:wrappingTextBoxFlag xmlns:ma14="http://schemas.microsoft.com/office/mac/drawingml/2011/main" xmlns="" val="1"/>
            </a:ext>
          </a:extLst>
        </p:spPr>
        <p:txBody>
          <a:bodyPr lIns="0" tIns="0" rIns="0" bIns="0"/>
          <a:lstStyle>
            <a:lvl1pPr algn="l" defTabSz="952500">
              <a:lnSpc>
                <a:spcPct val="130000"/>
              </a:lnSpc>
              <a:buClr>
                <a:srgbClr val="E9F6FA"/>
              </a:buClr>
              <a:buFont typeface="Helvetica Neue UltraLight"/>
              <a:defRPr sz="3000">
                <a:solidFill>
                  <a:srgbClr val="323C40"/>
                </a:solidFill>
                <a:uFill>
                  <a:solidFill>
                    <a:srgbClr val="323C40"/>
                  </a:solidFill>
                </a:uFill>
                <a:latin typeface="Helvetica Neue"/>
                <a:ea typeface="Helvetica Neue"/>
                <a:cs typeface="Helvetica Neue"/>
                <a:sym typeface="Helvetica Neue"/>
              </a:defRPr>
            </a:lvl1pPr>
          </a:lstStyle>
          <a:p>
            <a:pPr algn="ctr">
              <a:buClr>
                <a:srgbClr val="003C69"/>
              </a:buClr>
            </a:pPr>
            <a:r>
              <a:rPr lang="en-US" sz="2000" b="1" dirty="0">
                <a:solidFill>
                  <a:srgbClr val="003C69"/>
                </a:solidFill>
              </a:rPr>
              <a:t> Budget</a:t>
            </a:r>
            <a:r>
              <a:rPr lang="en-US" sz="2000" dirty="0">
                <a:solidFill>
                  <a:srgbClr val="003C69"/>
                </a:solidFill>
              </a:rPr>
              <a:t>: A plan that outlines what money you expect to earn or receive (your income) and how   you will save it or spend it (your expenses) for a given period</a:t>
            </a:r>
            <a:r>
              <a:rPr lang="en-US" sz="2000" dirty="0"/>
              <a:t>.</a:t>
            </a:r>
            <a:endParaRPr sz="2000" dirty="0">
              <a:solidFill>
                <a:schemeClr val="tx1"/>
              </a:solidFill>
              <a:latin typeface="Arial"/>
              <a:ea typeface="Arial"/>
              <a:cs typeface="Arial"/>
            </a:endParaRPr>
          </a:p>
        </p:txBody>
      </p:sp>
      <p:pic>
        <p:nvPicPr>
          <p:cNvPr id="21" name="Picture 20">
            <a:extLst>
              <a:ext uri="{FF2B5EF4-FFF2-40B4-BE49-F238E27FC236}">
                <a16:creationId xmlns:a16="http://schemas.microsoft.com/office/drawing/2014/main" id="{622CF312-A0BE-BD62-28E8-8CAC0A0EAF54}"/>
              </a:ext>
            </a:extLst>
          </p:cNvPr>
          <p:cNvPicPr>
            <a:picLocks noChangeAspect="1"/>
          </p:cNvPicPr>
          <p:nvPr/>
        </p:nvPicPr>
        <p:blipFill>
          <a:blip r:embed="rId3"/>
          <a:stretch>
            <a:fillRect/>
          </a:stretch>
        </p:blipFill>
        <p:spPr>
          <a:xfrm>
            <a:off x="291474" y="1976319"/>
            <a:ext cx="11690729" cy="4673863"/>
          </a:xfrm>
          <a:prstGeom prst="rect">
            <a:avLst/>
          </a:prstGeom>
        </p:spPr>
      </p:pic>
    </p:spTree>
    <p:extLst>
      <p:ext uri="{BB962C8B-B14F-4D97-AF65-F5344CB8AC3E}">
        <p14:creationId xmlns:p14="http://schemas.microsoft.com/office/powerpoint/2010/main" val="147067502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anim calcmode="lin" valueType="num">
                                      <p:cBhvr>
                                        <p:cTn id="8" dur="2000" fill="hold"/>
                                        <p:tgtEl>
                                          <p:spTgt spid="7"/>
                                        </p:tgtEl>
                                        <p:attrNameLst>
                                          <p:attrName>ppt_w</p:attrName>
                                        </p:attrNameLst>
                                      </p:cBhvr>
                                      <p:tavLst>
                                        <p:tav tm="0" fmla="#ppt_w*sin(2.5*pi*$)">
                                          <p:val>
                                            <p:fltVal val="0"/>
                                          </p:val>
                                        </p:tav>
                                        <p:tav tm="100000">
                                          <p:val>
                                            <p:fltVal val="1"/>
                                          </p:val>
                                        </p:tav>
                                      </p:tavLst>
                                    </p:anim>
                                    <p:anim calcmode="lin" valueType="num">
                                      <p:cBhvr>
                                        <p:cTn id="9"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fade">
                                      <p:cBhvr>
                                        <p:cTn id="14" dur="1000"/>
                                        <p:tgtEl>
                                          <p:spTgt spid="21"/>
                                        </p:tgtEl>
                                      </p:cBhvr>
                                    </p:animEffect>
                                    <p:anim calcmode="lin" valueType="num">
                                      <p:cBhvr>
                                        <p:cTn id="15" dur="1000" fill="hold"/>
                                        <p:tgtEl>
                                          <p:spTgt spid="21"/>
                                        </p:tgtEl>
                                        <p:attrNameLst>
                                          <p:attrName>ppt_x</p:attrName>
                                        </p:attrNameLst>
                                      </p:cBhvr>
                                      <p:tavLst>
                                        <p:tav tm="0">
                                          <p:val>
                                            <p:strVal val="#ppt_x"/>
                                          </p:val>
                                        </p:tav>
                                        <p:tav tm="100000">
                                          <p:val>
                                            <p:strVal val="#ppt_x"/>
                                          </p:val>
                                        </p:tav>
                                      </p:tavLst>
                                    </p:anim>
                                    <p:anim calcmode="lin" valueType="num">
                                      <p:cBhvr>
                                        <p:cTn id="16"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Annual…"/>
          <p:cNvSpPr/>
          <p:nvPr/>
        </p:nvSpPr>
        <p:spPr>
          <a:xfrm>
            <a:off x="698953" y="1397451"/>
            <a:ext cx="2880828" cy="3071906"/>
          </a:xfrm>
          <a:prstGeom prst="rect">
            <a:avLst/>
          </a:prstGeom>
          <a:extLst>
            <a:ext uri="{C572A759-6A51-4108-AA02-DFA0A04FC94B}">
              <ma14:wrappingTextBoxFlag xmlns:ma14="http://schemas.microsoft.com/office/mac/drawingml/2011/main" xmlns="" val="1"/>
            </a:ext>
          </a:extLst>
        </p:spPr>
        <p:txBody>
          <a:bodyPr vert="horz" lIns="91440" tIns="45720" rIns="91440" bIns="45720" rtlCol="0" anchor="t">
            <a:normAutofit/>
          </a:bodyPr>
          <a:lstStyle/>
          <a:p>
            <a:pPr>
              <a:lnSpc>
                <a:spcPct val="90000"/>
              </a:lnSpc>
              <a:spcBef>
                <a:spcPct val="0"/>
              </a:spcBef>
              <a:spcAft>
                <a:spcPts val="600"/>
              </a:spcAft>
              <a:defRPr sz="14400" b="1" cap="all" spc="288">
                <a:solidFill>
                  <a:srgbClr val="323C40"/>
                </a:solidFill>
                <a:latin typeface="Helvetica"/>
                <a:ea typeface="Helvetica"/>
                <a:cs typeface="Helvetica"/>
                <a:sym typeface="Helvetica"/>
              </a:defRPr>
            </a:pPr>
            <a:r>
              <a:rPr lang="en-US" sz="4000" kern="1200" dirty="0">
                <a:solidFill>
                  <a:srgbClr val="FFFFFF"/>
                </a:solidFill>
                <a:latin typeface="+mj-lt"/>
                <a:ea typeface="+mj-ea"/>
                <a:cs typeface="+mj-cs"/>
              </a:rPr>
              <a:t>Does </a:t>
            </a:r>
            <a:r>
              <a:rPr lang="en-US" sz="4000" kern="1200" dirty="0" err="1">
                <a:solidFill>
                  <a:srgbClr val="FFFFFF"/>
                </a:solidFill>
                <a:latin typeface="+mj-lt"/>
                <a:ea typeface="+mj-ea"/>
                <a:cs typeface="+mj-cs"/>
              </a:rPr>
              <a:t>Pechola</a:t>
            </a:r>
            <a:r>
              <a:rPr lang="en-US" sz="4000" kern="1200" dirty="0">
                <a:solidFill>
                  <a:srgbClr val="FFFFFF"/>
                </a:solidFill>
                <a:latin typeface="+mj-lt"/>
                <a:ea typeface="+mj-ea"/>
                <a:cs typeface="+mj-cs"/>
              </a:rPr>
              <a:t> need help with her budget?</a:t>
            </a:r>
          </a:p>
        </p:txBody>
      </p:sp>
      <p:sp>
        <p:nvSpPr>
          <p:cNvPr id="4" name="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
          <p:cNvSpPr/>
          <p:nvPr/>
        </p:nvSpPr>
        <p:spPr>
          <a:xfrm>
            <a:off x="660042" y="806824"/>
            <a:ext cx="2919738" cy="1494117"/>
          </a:xfrm>
          <a:prstGeom prst="rect">
            <a:avLst/>
          </a:prstGeom>
          <a:extLst>
            <a:ext uri="{C572A759-6A51-4108-AA02-DFA0A04FC94B}">
              <ma14:wrappingTextBoxFlag xmlns:ma14="http://schemas.microsoft.com/office/mac/drawingml/2011/main" xmlns="" val="1"/>
            </a:ext>
          </a:extLst>
        </p:spPr>
        <p:txBody>
          <a:bodyPr vert="horz" lIns="91440" tIns="45720" rIns="91440" bIns="45720" rtlCol="0" anchor="b">
            <a:normAutofit/>
          </a:bodyPr>
          <a:lstStyle>
            <a:lvl1pPr algn="l" defTabSz="952500">
              <a:lnSpc>
                <a:spcPct val="130000"/>
              </a:lnSpc>
              <a:buClr>
                <a:srgbClr val="E9F6FA"/>
              </a:buClr>
              <a:buFont typeface="Helvetica Neue UltraLight"/>
              <a:defRPr sz="3000">
                <a:solidFill>
                  <a:srgbClr val="323C40"/>
                </a:solidFill>
                <a:uFill>
                  <a:solidFill>
                    <a:srgbClr val="323C40"/>
                  </a:solidFill>
                </a:uFill>
                <a:latin typeface="Helvetica Neue"/>
                <a:ea typeface="Helvetica Neue"/>
                <a:cs typeface="Helvetica Neue"/>
                <a:sym typeface="Helvetica Neue"/>
              </a:defRPr>
            </a:lvl1pPr>
          </a:lstStyle>
          <a:p>
            <a:pPr defTabSz="914400">
              <a:lnSpc>
                <a:spcPct val="90000"/>
              </a:lnSpc>
              <a:spcBef>
                <a:spcPts val="1000"/>
              </a:spcBef>
              <a:buClr>
                <a:srgbClr val="003C69"/>
              </a:buClr>
            </a:pPr>
            <a:endParaRPr lang="en-US" sz="2000" kern="1200" dirty="0">
              <a:solidFill>
                <a:srgbClr val="FFFFFF"/>
              </a:solidFill>
              <a:latin typeface="+mn-lt"/>
              <a:ea typeface="+mn-ea"/>
              <a:cs typeface="+mn-cs"/>
            </a:endParaRPr>
          </a:p>
        </p:txBody>
      </p:sp>
      <p:pic>
        <p:nvPicPr>
          <p:cNvPr id="7" name="Picture 6">
            <a:extLst>
              <a:ext uri="{FF2B5EF4-FFF2-40B4-BE49-F238E27FC236}">
                <a16:creationId xmlns:a16="http://schemas.microsoft.com/office/drawing/2014/main" id="{6EDA81CF-AA5A-E728-22AE-4FB42A3425D1}"/>
              </a:ext>
            </a:extLst>
          </p:cNvPr>
          <p:cNvPicPr>
            <a:picLocks noChangeAspect="1"/>
          </p:cNvPicPr>
          <p:nvPr/>
        </p:nvPicPr>
        <p:blipFill>
          <a:blip r:embed="rId3"/>
          <a:stretch>
            <a:fillRect/>
          </a:stretch>
        </p:blipFill>
        <p:spPr>
          <a:xfrm>
            <a:off x="4502428" y="1136095"/>
            <a:ext cx="7225748" cy="4585809"/>
          </a:xfrm>
          <a:prstGeom prst="rect">
            <a:avLst/>
          </a:prstGeom>
        </p:spPr>
      </p:pic>
      <p:pic>
        <p:nvPicPr>
          <p:cNvPr id="5" name="Picture 2" descr="TRB Star.jpg">
            <a:extLst>
              <a:ext uri="{FF2B5EF4-FFF2-40B4-BE49-F238E27FC236}">
                <a16:creationId xmlns:a16="http://schemas.microsoft.com/office/drawing/2014/main" id="{BEC5789A-32F8-4E15-A7DE-4A31BACE8F5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591097" y="6326908"/>
            <a:ext cx="457467" cy="4600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7007273"/>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nnual…"/>
          <p:cNvSpPr/>
          <p:nvPr/>
        </p:nvSpPr>
        <p:spPr>
          <a:xfrm>
            <a:off x="-1" y="292328"/>
            <a:ext cx="12192001" cy="553998"/>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p>
            <a:pPr algn="ctr" defTabSz="577850">
              <a:lnSpc>
                <a:spcPct val="90000"/>
              </a:lnSpc>
              <a:defRPr sz="14400" b="1" cap="all" spc="288">
                <a:solidFill>
                  <a:srgbClr val="323C40"/>
                </a:solidFill>
                <a:latin typeface="Helvetica"/>
                <a:ea typeface="Helvetica"/>
                <a:cs typeface="Helvetica"/>
                <a:sym typeface="Helvetica"/>
              </a:defRPr>
            </a:pPr>
            <a:r>
              <a:rPr lang="en-US" sz="4000" dirty="0" err="1">
                <a:solidFill>
                  <a:srgbClr val="94785B"/>
                </a:solidFill>
                <a:latin typeface="Open Sans" panose="020B0606030504020204" pitchFamily="34" charset="0"/>
                <a:ea typeface="Open Sans" panose="020B0606030504020204" pitchFamily="34" charset="0"/>
                <a:cs typeface="Open Sans" panose="020B0606030504020204" pitchFamily="34" charset="0"/>
              </a:rPr>
              <a:t>Pechola’s</a:t>
            </a:r>
            <a:r>
              <a:rPr lang="en-US" sz="4000" dirty="0">
                <a:solidFill>
                  <a:srgbClr val="94785B"/>
                </a:solidFill>
                <a:latin typeface="Open Sans" panose="020B0606030504020204" pitchFamily="34" charset="0"/>
                <a:ea typeface="Open Sans" panose="020B0606030504020204" pitchFamily="34" charset="0"/>
                <a:cs typeface="Open Sans" panose="020B0606030504020204" pitchFamily="34" charset="0"/>
              </a:rPr>
              <a:t> budget</a:t>
            </a:r>
            <a:endParaRPr sz="4000" dirty="0">
              <a:solidFill>
                <a:schemeClr val="accent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
          <p:cNvSpPr/>
          <p:nvPr/>
        </p:nvSpPr>
        <p:spPr>
          <a:xfrm>
            <a:off x="819397" y="732588"/>
            <a:ext cx="10771700" cy="823080"/>
          </a:xfrm>
          <a:prstGeom prst="rect">
            <a:avLst/>
          </a:prstGeom>
          <a:ln w="19050">
            <a:noFill/>
          </a:ln>
          <a:extLst>
            <a:ext uri="{C572A759-6A51-4108-AA02-DFA0A04FC94B}">
              <ma14:wrappingTextBoxFlag xmlns="" xmlns:ma14="http://schemas.microsoft.com/office/mac/drawingml/2011/main" val="1"/>
            </a:ext>
          </a:extLst>
        </p:spPr>
        <p:txBody>
          <a:bodyPr lIns="0" tIns="0" rIns="0" bIns="0"/>
          <a:lstStyle>
            <a:lvl1pPr algn="l" defTabSz="952500">
              <a:lnSpc>
                <a:spcPct val="130000"/>
              </a:lnSpc>
              <a:buClr>
                <a:srgbClr val="E9F6FA"/>
              </a:buClr>
              <a:buFont typeface="Helvetica Neue UltraLight"/>
              <a:defRPr sz="3000">
                <a:solidFill>
                  <a:srgbClr val="323C40"/>
                </a:solidFill>
                <a:uFill>
                  <a:solidFill>
                    <a:srgbClr val="323C40"/>
                  </a:solidFill>
                </a:uFill>
                <a:latin typeface="Helvetica Neue"/>
                <a:ea typeface="Helvetica Neue"/>
                <a:cs typeface="Helvetica Neue"/>
                <a:sym typeface="Helvetica Neue"/>
              </a:defRPr>
            </a:lvl1pPr>
          </a:lstStyle>
          <a:p>
            <a:pPr algn="ctr">
              <a:buClr>
                <a:srgbClr val="003C69"/>
              </a:buClr>
            </a:pPr>
            <a:r>
              <a:rPr lang="en-US" sz="2000" b="1" dirty="0">
                <a:solidFill>
                  <a:srgbClr val="003C69"/>
                </a:solidFill>
              </a:rPr>
              <a:t> </a:t>
            </a:r>
            <a:endParaRPr sz="2000" dirty="0">
              <a:solidFill>
                <a:schemeClr val="tx1"/>
              </a:solidFill>
              <a:latin typeface="Arial"/>
              <a:ea typeface="Arial"/>
              <a:cs typeface="Arial"/>
            </a:endParaRPr>
          </a:p>
        </p:txBody>
      </p:sp>
      <p:pic>
        <p:nvPicPr>
          <p:cNvPr id="4" name="Picture 2" descr="TRB Star.jpg">
            <a:extLst>
              <a:ext uri="{FF2B5EF4-FFF2-40B4-BE49-F238E27FC236}">
                <a16:creationId xmlns:a16="http://schemas.microsoft.com/office/drawing/2014/main" id="{65DD9343-C858-47A6-94A7-8F6DC717A9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1097" y="6326908"/>
            <a:ext cx="457467" cy="460042"/>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E870BBE7-B6F3-AEE3-3534-81B0EBA59643}"/>
              </a:ext>
            </a:extLst>
          </p:cNvPr>
          <p:cNvPicPr>
            <a:picLocks noChangeAspect="1"/>
          </p:cNvPicPr>
          <p:nvPr/>
        </p:nvPicPr>
        <p:blipFill>
          <a:blip r:embed="rId4"/>
          <a:stretch>
            <a:fillRect/>
          </a:stretch>
        </p:blipFill>
        <p:spPr>
          <a:xfrm>
            <a:off x="2002104" y="1005505"/>
            <a:ext cx="8187792" cy="5430920"/>
          </a:xfrm>
          <a:prstGeom prst="rect">
            <a:avLst/>
          </a:prstGeom>
        </p:spPr>
      </p:pic>
    </p:spTree>
    <p:extLst>
      <p:ext uri="{BB962C8B-B14F-4D97-AF65-F5344CB8AC3E}">
        <p14:creationId xmlns:p14="http://schemas.microsoft.com/office/powerpoint/2010/main" val="29352273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anim calcmode="lin" valueType="num">
                                      <p:cBhvr>
                                        <p:cTn id="8" dur="2000" fill="hold"/>
                                        <p:tgtEl>
                                          <p:spTgt spid="7"/>
                                        </p:tgtEl>
                                        <p:attrNameLst>
                                          <p:attrName>ppt_w</p:attrName>
                                        </p:attrNameLst>
                                      </p:cBhvr>
                                      <p:tavLst>
                                        <p:tav tm="0" fmla="#ppt_w*sin(2.5*pi*$)">
                                          <p:val>
                                            <p:fltVal val="0"/>
                                          </p:val>
                                        </p:tav>
                                        <p:tav tm="100000">
                                          <p:val>
                                            <p:fltVal val="1"/>
                                          </p:val>
                                        </p:tav>
                                      </p:tavLst>
                                    </p:anim>
                                    <p:anim calcmode="lin" valueType="num">
                                      <p:cBhvr>
                                        <p:cTn id="9" dur="2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380</TotalTime>
  <Words>577</Words>
  <Application>Microsoft Office PowerPoint</Application>
  <PresentationFormat>Widescreen</PresentationFormat>
  <Paragraphs>59</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Avenir Next</vt:lpstr>
      <vt:lpstr>Calibri</vt:lpstr>
      <vt:lpstr>Calibri Light</vt:lpstr>
      <vt:lpstr>Open Sans</vt:lpstr>
      <vt:lpstr>Office Theme</vt:lpstr>
      <vt:lpstr>PowerPoint Presentation</vt:lpstr>
      <vt:lpstr>PowerPoint Presentation</vt:lpstr>
      <vt:lpstr>PowerPoint Presentation</vt:lpstr>
      <vt:lpstr>PowerPoint Presentation</vt:lpstr>
      <vt:lpstr>PowerPoint Presentation</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Huerta</dc:creator>
  <cp:lastModifiedBy>Denise Knight</cp:lastModifiedBy>
  <cp:revision>10</cp:revision>
  <dcterms:created xsi:type="dcterms:W3CDTF">2021-12-13T21:54:22Z</dcterms:created>
  <dcterms:modified xsi:type="dcterms:W3CDTF">2025-03-17T20:16:30Z</dcterms:modified>
</cp:coreProperties>
</file>