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4"/>
    <p:sldMasterId id="2147483747" r:id="rId5"/>
    <p:sldMasterId id="2147483759" r:id="rId6"/>
    <p:sldMasterId id="2147483771" r:id="rId7"/>
  </p:sldMasterIdLst>
  <p:notesMasterIdLst>
    <p:notesMasterId r:id="rId21"/>
  </p:notesMasterIdLst>
  <p:sldIdLst>
    <p:sldId id="256" r:id="rId8"/>
    <p:sldId id="336" r:id="rId9"/>
    <p:sldId id="331" r:id="rId10"/>
    <p:sldId id="338" r:id="rId11"/>
    <p:sldId id="334" r:id="rId12"/>
    <p:sldId id="335" r:id="rId13"/>
    <p:sldId id="339" r:id="rId14"/>
    <p:sldId id="258" r:id="rId15"/>
    <p:sldId id="332" r:id="rId16"/>
    <p:sldId id="302" r:id="rId17"/>
    <p:sldId id="309" r:id="rId18"/>
    <p:sldId id="337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B6C"/>
    <a:srgbClr val="4C4C4C"/>
    <a:srgbClr val="8B7054"/>
    <a:srgbClr val="D9EAF6"/>
    <a:srgbClr val="ED562F"/>
    <a:srgbClr val="004F79"/>
    <a:srgbClr val="F8C92C"/>
    <a:srgbClr val="FF3D14"/>
    <a:srgbClr val="31323B"/>
    <a:srgbClr val="77B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1525" autoAdjust="0"/>
  </p:normalViewPr>
  <p:slideViewPr>
    <p:cSldViewPr snapToGrid="0">
      <p:cViewPr varScale="1">
        <p:scale>
          <a:sx n="80" d="100"/>
          <a:sy n="80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09ACC-F0DB-42AE-9075-153EC6C2691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54DE23-56CF-4707-BE03-C817301D738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Emails</a:t>
          </a:r>
        </a:p>
      </dgm:t>
    </dgm:pt>
    <dgm:pt modelId="{DB5DBD1A-B650-4155-B832-0B67736C390F}" type="parTrans" cxnId="{79501A1D-158A-4672-BA12-7A0DAF9507EE}">
      <dgm:prSet/>
      <dgm:spPr/>
      <dgm:t>
        <a:bodyPr/>
        <a:lstStyle/>
        <a:p>
          <a:endParaRPr lang="en-US"/>
        </a:p>
      </dgm:t>
    </dgm:pt>
    <dgm:pt modelId="{575F1A2E-6879-4C48-85D5-4852EC3E4A5B}" type="sibTrans" cxnId="{79501A1D-158A-4672-BA12-7A0DAF9507EE}">
      <dgm:prSet/>
      <dgm:spPr/>
      <dgm:t>
        <a:bodyPr/>
        <a:lstStyle/>
        <a:p>
          <a:endParaRPr lang="en-US"/>
        </a:p>
      </dgm:t>
    </dgm:pt>
    <dgm:pt modelId="{E87B158B-E71E-4998-B446-FB198A07A1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 for emails from myself and project team</a:t>
          </a:r>
        </a:p>
      </dgm:t>
    </dgm:pt>
    <dgm:pt modelId="{C0288518-C1E0-40CA-BC72-CB5738FAA30D}" type="parTrans" cxnId="{B5EC151C-8385-4D71-9C09-85EA1514E487}">
      <dgm:prSet/>
      <dgm:spPr/>
      <dgm:t>
        <a:bodyPr/>
        <a:lstStyle/>
        <a:p>
          <a:endParaRPr lang="en-US"/>
        </a:p>
      </dgm:t>
    </dgm:pt>
    <dgm:pt modelId="{90030426-C6DD-48F3-A998-7702258F232F}" type="sibTrans" cxnId="{B5EC151C-8385-4D71-9C09-85EA1514E487}">
      <dgm:prSet/>
      <dgm:spPr/>
      <dgm:t>
        <a:bodyPr/>
        <a:lstStyle/>
        <a:p>
          <a:endParaRPr lang="en-US"/>
        </a:p>
      </dgm:t>
    </dgm:pt>
    <dgm:pt modelId="{D962196C-F026-4F66-989C-2321EE47543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Newsletters</a:t>
          </a:r>
        </a:p>
      </dgm:t>
    </dgm:pt>
    <dgm:pt modelId="{7D2B3F1E-0AE1-4DE3-B78F-8B88085479BE}" type="parTrans" cxnId="{F8F07DA9-19BF-4086-99CC-C5DE14C27874}">
      <dgm:prSet/>
      <dgm:spPr/>
      <dgm:t>
        <a:bodyPr/>
        <a:lstStyle/>
        <a:p>
          <a:endParaRPr lang="en-US"/>
        </a:p>
      </dgm:t>
    </dgm:pt>
    <dgm:pt modelId="{5502A020-A479-4321-AA13-F8523818EEE0}" type="sibTrans" cxnId="{F8F07DA9-19BF-4086-99CC-C5DE14C27874}">
      <dgm:prSet/>
      <dgm:spPr/>
      <dgm:t>
        <a:bodyPr/>
        <a:lstStyle/>
        <a:p>
          <a:endParaRPr lang="en-US"/>
        </a:p>
      </dgm:t>
    </dgm:pt>
    <dgm:pt modelId="{83ABD0CF-51AC-4714-9AD8-76EB3DBA9B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out our Abrigo Implementation Monthly Newsletter</a:t>
          </a:r>
        </a:p>
      </dgm:t>
    </dgm:pt>
    <dgm:pt modelId="{3353A0A6-BEE4-4239-BCF0-E70A1D08DCDA}" type="parTrans" cxnId="{C7599C4C-3E92-4872-B7AC-7E1807AD3B0E}">
      <dgm:prSet/>
      <dgm:spPr/>
      <dgm:t>
        <a:bodyPr/>
        <a:lstStyle/>
        <a:p>
          <a:endParaRPr lang="en-US"/>
        </a:p>
      </dgm:t>
    </dgm:pt>
    <dgm:pt modelId="{8A7FFE07-29F2-4E01-8A87-CDA64FD757D0}" type="sibTrans" cxnId="{C7599C4C-3E92-4872-B7AC-7E1807AD3B0E}">
      <dgm:prSet/>
      <dgm:spPr/>
      <dgm:t>
        <a:bodyPr/>
        <a:lstStyle/>
        <a:p>
          <a:endParaRPr lang="en-US"/>
        </a:p>
      </dgm:t>
    </dgm:pt>
    <dgm:pt modelId="{345DD588-B5D7-4656-9A11-0AE5C8270C1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Info Hub</a:t>
          </a:r>
        </a:p>
      </dgm:t>
    </dgm:pt>
    <dgm:pt modelId="{9BE3E13A-8D7C-438C-B393-B6DD56597632}" type="parTrans" cxnId="{B73827F1-5271-401E-9AD3-7BAC18687F2C}">
      <dgm:prSet/>
      <dgm:spPr/>
      <dgm:t>
        <a:bodyPr/>
        <a:lstStyle/>
        <a:p>
          <a:endParaRPr lang="en-US"/>
        </a:p>
      </dgm:t>
    </dgm:pt>
    <dgm:pt modelId="{3505C00C-CAE1-4D0A-8D71-2A0AA17B065E}" type="sibTrans" cxnId="{B73827F1-5271-401E-9AD3-7BAC18687F2C}">
      <dgm:prSet/>
      <dgm:spPr/>
      <dgm:t>
        <a:bodyPr/>
        <a:lstStyle/>
        <a:p>
          <a:endParaRPr lang="en-US"/>
        </a:p>
      </dgm:t>
    </dgm:pt>
    <dgm:pt modelId="{1EDCBCA2-00CC-4003-9020-D230093836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the Intranet for past newsletters, training information, and more!</a:t>
          </a:r>
        </a:p>
      </dgm:t>
    </dgm:pt>
    <dgm:pt modelId="{4330E540-F5BF-467C-A358-BE1BE3799F49}" type="parTrans" cxnId="{BCF07570-95D2-491C-90DA-3637D92D1087}">
      <dgm:prSet/>
      <dgm:spPr/>
      <dgm:t>
        <a:bodyPr/>
        <a:lstStyle/>
        <a:p>
          <a:endParaRPr lang="en-US"/>
        </a:p>
      </dgm:t>
    </dgm:pt>
    <dgm:pt modelId="{02477C75-2DC6-4E72-A89D-A34718CDB2FE}" type="sibTrans" cxnId="{BCF07570-95D2-491C-90DA-3637D92D1087}">
      <dgm:prSet/>
      <dgm:spPr/>
      <dgm:t>
        <a:bodyPr/>
        <a:lstStyle/>
        <a:p>
          <a:endParaRPr lang="en-US"/>
        </a:p>
      </dgm:t>
    </dgm:pt>
    <dgm:pt modelId="{E1112956-9D81-4B63-A793-13EBF5CAA4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E-Learning</a:t>
          </a:r>
        </a:p>
      </dgm:t>
    </dgm:pt>
    <dgm:pt modelId="{FBB5F1D6-0CFC-4FD3-924F-BF82A743DF74}" type="parTrans" cxnId="{A17CC724-6DEA-4EF4-BFE8-6CE3368D78FD}">
      <dgm:prSet/>
      <dgm:spPr/>
      <dgm:t>
        <a:bodyPr/>
        <a:lstStyle/>
        <a:p>
          <a:endParaRPr lang="en-US"/>
        </a:p>
      </dgm:t>
    </dgm:pt>
    <dgm:pt modelId="{196A245C-5F97-4A78-B446-2AD1E2ABE627}" type="sibTrans" cxnId="{A17CC724-6DEA-4EF4-BFE8-6CE3368D78FD}">
      <dgm:prSet/>
      <dgm:spPr/>
      <dgm:t>
        <a:bodyPr/>
        <a:lstStyle/>
        <a:p>
          <a:endParaRPr lang="en-US"/>
        </a:p>
      </dgm:t>
    </dgm:pt>
    <dgm:pt modelId="{CF3E02DD-6450-4B97-9129-1D5C19A186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Look for demos and other live content coming your way</a:t>
          </a:r>
        </a:p>
      </dgm:t>
    </dgm:pt>
    <dgm:pt modelId="{5BD59B29-482E-4A2D-A7DA-8FFCF6BBFCE1}" type="parTrans" cxnId="{D46BB259-1066-4BB2-B1A9-A8C3D7CFCFB8}">
      <dgm:prSet/>
      <dgm:spPr/>
      <dgm:t>
        <a:bodyPr/>
        <a:lstStyle/>
        <a:p>
          <a:endParaRPr lang="en-US"/>
        </a:p>
      </dgm:t>
    </dgm:pt>
    <dgm:pt modelId="{0F6D1A7C-D70E-4196-909D-D5B8BE1296A2}" type="sibTrans" cxnId="{D46BB259-1066-4BB2-B1A9-A8C3D7CFCFB8}">
      <dgm:prSet/>
      <dgm:spPr/>
      <dgm:t>
        <a:bodyPr/>
        <a:lstStyle/>
        <a:p>
          <a:endParaRPr lang="en-US"/>
        </a:p>
      </dgm:t>
    </dgm:pt>
    <dgm:pt modelId="{D4941E90-AD83-4178-9B0B-B4A6D36A648E}" type="pres">
      <dgm:prSet presAssocID="{FE709ACC-F0DB-42AE-9075-153EC6C26913}" presName="root" presStyleCnt="0">
        <dgm:presLayoutVars>
          <dgm:dir/>
          <dgm:resizeHandles val="exact"/>
        </dgm:presLayoutVars>
      </dgm:prSet>
      <dgm:spPr/>
    </dgm:pt>
    <dgm:pt modelId="{A49F7492-D0FB-4161-B7DC-EC08629E94DC}" type="pres">
      <dgm:prSet presAssocID="{C554DE23-56CF-4707-BE03-C817301D7382}" presName="compNode" presStyleCnt="0"/>
      <dgm:spPr/>
    </dgm:pt>
    <dgm:pt modelId="{783C9677-4F35-49BE-89B7-F2911E1AC789}" type="pres">
      <dgm:prSet presAssocID="{C554DE23-56CF-4707-BE03-C817301D738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EDF9BB7-F95B-484E-90C2-2DA36E1C4F1F}" type="pres">
      <dgm:prSet presAssocID="{C554DE23-56CF-4707-BE03-C817301D7382}" presName="iconSpace" presStyleCnt="0"/>
      <dgm:spPr/>
    </dgm:pt>
    <dgm:pt modelId="{2B0FC74A-4031-4E29-82F3-956ED4D706A9}" type="pres">
      <dgm:prSet presAssocID="{C554DE23-56CF-4707-BE03-C817301D7382}" presName="parTx" presStyleLbl="revTx" presStyleIdx="0" presStyleCnt="8">
        <dgm:presLayoutVars>
          <dgm:chMax val="0"/>
          <dgm:chPref val="0"/>
        </dgm:presLayoutVars>
      </dgm:prSet>
      <dgm:spPr/>
    </dgm:pt>
    <dgm:pt modelId="{58EC86D0-B25A-4BC9-8ECB-1A02FAC1DD61}" type="pres">
      <dgm:prSet presAssocID="{C554DE23-56CF-4707-BE03-C817301D7382}" presName="txSpace" presStyleCnt="0"/>
      <dgm:spPr/>
    </dgm:pt>
    <dgm:pt modelId="{4ECDDEAF-025F-49AB-AA40-F489072FAFC6}" type="pres">
      <dgm:prSet presAssocID="{C554DE23-56CF-4707-BE03-C817301D7382}" presName="desTx" presStyleLbl="revTx" presStyleIdx="1" presStyleCnt="8">
        <dgm:presLayoutVars/>
      </dgm:prSet>
      <dgm:spPr/>
    </dgm:pt>
    <dgm:pt modelId="{75B34E6A-2515-4318-BC69-86E2CC348AEF}" type="pres">
      <dgm:prSet presAssocID="{575F1A2E-6879-4C48-85D5-4852EC3E4A5B}" presName="sibTrans" presStyleCnt="0"/>
      <dgm:spPr/>
    </dgm:pt>
    <dgm:pt modelId="{BE60EAD5-0ACE-4C20-A33D-C39B6E9D8A86}" type="pres">
      <dgm:prSet presAssocID="{D962196C-F026-4F66-989C-2321EE475435}" presName="compNode" presStyleCnt="0"/>
      <dgm:spPr/>
    </dgm:pt>
    <dgm:pt modelId="{3A20D856-889B-4E1F-ACAE-1B0B7E378338}" type="pres">
      <dgm:prSet presAssocID="{D962196C-F026-4F66-989C-2321EE4754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C40819E-94DC-4DB4-999E-2EC9BF61536F}" type="pres">
      <dgm:prSet presAssocID="{D962196C-F026-4F66-989C-2321EE475435}" presName="iconSpace" presStyleCnt="0"/>
      <dgm:spPr/>
    </dgm:pt>
    <dgm:pt modelId="{18F05A63-2B6A-4ACE-BD55-DF30FA51BB4A}" type="pres">
      <dgm:prSet presAssocID="{D962196C-F026-4F66-989C-2321EE475435}" presName="parTx" presStyleLbl="revTx" presStyleIdx="2" presStyleCnt="8">
        <dgm:presLayoutVars>
          <dgm:chMax val="0"/>
          <dgm:chPref val="0"/>
        </dgm:presLayoutVars>
      </dgm:prSet>
      <dgm:spPr/>
    </dgm:pt>
    <dgm:pt modelId="{8417E070-A3B2-429A-B368-B95C360E5423}" type="pres">
      <dgm:prSet presAssocID="{D962196C-F026-4F66-989C-2321EE475435}" presName="txSpace" presStyleCnt="0"/>
      <dgm:spPr/>
    </dgm:pt>
    <dgm:pt modelId="{82B6A86A-8FD0-4AE1-94A9-D13C46F3BD8F}" type="pres">
      <dgm:prSet presAssocID="{D962196C-F026-4F66-989C-2321EE475435}" presName="desTx" presStyleLbl="revTx" presStyleIdx="3" presStyleCnt="8">
        <dgm:presLayoutVars/>
      </dgm:prSet>
      <dgm:spPr/>
    </dgm:pt>
    <dgm:pt modelId="{C1FFCA62-EA40-454B-8E02-DFB438212B33}" type="pres">
      <dgm:prSet presAssocID="{5502A020-A479-4321-AA13-F8523818EEE0}" presName="sibTrans" presStyleCnt="0"/>
      <dgm:spPr/>
    </dgm:pt>
    <dgm:pt modelId="{9332976F-A12B-48ED-832C-75FB6E3AB9B3}" type="pres">
      <dgm:prSet presAssocID="{345DD588-B5D7-4656-9A11-0AE5C8270C10}" presName="compNode" presStyleCnt="0"/>
      <dgm:spPr/>
    </dgm:pt>
    <dgm:pt modelId="{58B96E80-12F0-4DB6-B70D-AB27866571B9}" type="pres">
      <dgm:prSet presAssocID="{345DD588-B5D7-4656-9A11-0AE5C8270C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outline"/>
        </a:ext>
      </dgm:extLst>
    </dgm:pt>
    <dgm:pt modelId="{BAF004B4-727D-4069-AE12-A0C5DB27EC33}" type="pres">
      <dgm:prSet presAssocID="{345DD588-B5D7-4656-9A11-0AE5C8270C10}" presName="iconSpace" presStyleCnt="0"/>
      <dgm:spPr/>
    </dgm:pt>
    <dgm:pt modelId="{74D08AD8-69E9-4F60-B69F-7316D107D908}" type="pres">
      <dgm:prSet presAssocID="{345DD588-B5D7-4656-9A11-0AE5C8270C10}" presName="parTx" presStyleLbl="revTx" presStyleIdx="4" presStyleCnt="8">
        <dgm:presLayoutVars>
          <dgm:chMax val="0"/>
          <dgm:chPref val="0"/>
        </dgm:presLayoutVars>
      </dgm:prSet>
      <dgm:spPr/>
    </dgm:pt>
    <dgm:pt modelId="{240E51D2-9A1A-4976-B6AB-2EC44646F5D3}" type="pres">
      <dgm:prSet presAssocID="{345DD588-B5D7-4656-9A11-0AE5C8270C10}" presName="txSpace" presStyleCnt="0"/>
      <dgm:spPr/>
    </dgm:pt>
    <dgm:pt modelId="{FCAE796D-5B27-4468-B00B-646AAE2DB01C}" type="pres">
      <dgm:prSet presAssocID="{345DD588-B5D7-4656-9A11-0AE5C8270C10}" presName="desTx" presStyleLbl="revTx" presStyleIdx="5" presStyleCnt="8">
        <dgm:presLayoutVars/>
      </dgm:prSet>
      <dgm:spPr/>
    </dgm:pt>
    <dgm:pt modelId="{DFBB082E-F170-4AD1-9AC1-4F4A2DF4F7EF}" type="pres">
      <dgm:prSet presAssocID="{3505C00C-CAE1-4D0A-8D71-2A0AA17B065E}" presName="sibTrans" presStyleCnt="0"/>
      <dgm:spPr/>
    </dgm:pt>
    <dgm:pt modelId="{5DDD29EE-64B8-48F2-A02F-F4E26885EC1F}" type="pres">
      <dgm:prSet presAssocID="{E1112956-9D81-4B63-A793-13EBF5CAA4C2}" presName="compNode" presStyleCnt="0"/>
      <dgm:spPr/>
    </dgm:pt>
    <dgm:pt modelId="{31D085F1-C385-44A1-8DC6-704B98A64545}" type="pres">
      <dgm:prSet presAssocID="{E1112956-9D81-4B63-A793-13EBF5CAA4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945F397B-CC82-4E72-9547-F68B428B87D1}" type="pres">
      <dgm:prSet presAssocID="{E1112956-9D81-4B63-A793-13EBF5CAA4C2}" presName="iconSpace" presStyleCnt="0"/>
      <dgm:spPr/>
    </dgm:pt>
    <dgm:pt modelId="{FE0A0E1A-5CCF-41C4-85D1-937D9E1D225B}" type="pres">
      <dgm:prSet presAssocID="{E1112956-9D81-4B63-A793-13EBF5CAA4C2}" presName="parTx" presStyleLbl="revTx" presStyleIdx="6" presStyleCnt="8">
        <dgm:presLayoutVars>
          <dgm:chMax val="0"/>
          <dgm:chPref val="0"/>
        </dgm:presLayoutVars>
      </dgm:prSet>
      <dgm:spPr/>
    </dgm:pt>
    <dgm:pt modelId="{FDD4646D-E7EA-4D43-9D15-CA8A92FD5050}" type="pres">
      <dgm:prSet presAssocID="{E1112956-9D81-4B63-A793-13EBF5CAA4C2}" presName="txSpace" presStyleCnt="0"/>
      <dgm:spPr/>
    </dgm:pt>
    <dgm:pt modelId="{2F5EC5B1-BEE2-4055-AF6F-9038E7B4593E}" type="pres">
      <dgm:prSet presAssocID="{E1112956-9D81-4B63-A793-13EBF5CAA4C2}" presName="desTx" presStyleLbl="revTx" presStyleIdx="7" presStyleCnt="8">
        <dgm:presLayoutVars/>
      </dgm:prSet>
      <dgm:spPr/>
    </dgm:pt>
  </dgm:ptLst>
  <dgm:cxnLst>
    <dgm:cxn modelId="{FC8FE40F-6B23-4509-BB2B-0B65D5C7A041}" type="presOf" srcId="{345DD588-B5D7-4656-9A11-0AE5C8270C10}" destId="{74D08AD8-69E9-4F60-B69F-7316D107D908}" srcOrd="0" destOrd="0" presId="urn:microsoft.com/office/officeart/2018/5/layout/CenteredIconLabelDescriptionList"/>
    <dgm:cxn modelId="{E7AEA213-659F-400F-A117-8C564700CFBA}" type="presOf" srcId="{E1112956-9D81-4B63-A793-13EBF5CAA4C2}" destId="{FE0A0E1A-5CCF-41C4-85D1-937D9E1D225B}" srcOrd="0" destOrd="0" presId="urn:microsoft.com/office/officeart/2018/5/layout/CenteredIconLabelDescriptionList"/>
    <dgm:cxn modelId="{B5EC151C-8385-4D71-9C09-85EA1514E487}" srcId="{C554DE23-56CF-4707-BE03-C817301D7382}" destId="{E87B158B-E71E-4998-B446-FB198A07A1A1}" srcOrd="0" destOrd="0" parTransId="{C0288518-C1E0-40CA-BC72-CB5738FAA30D}" sibTransId="{90030426-C6DD-48F3-A998-7702258F232F}"/>
    <dgm:cxn modelId="{79501A1D-158A-4672-BA12-7A0DAF9507EE}" srcId="{FE709ACC-F0DB-42AE-9075-153EC6C26913}" destId="{C554DE23-56CF-4707-BE03-C817301D7382}" srcOrd="0" destOrd="0" parTransId="{DB5DBD1A-B650-4155-B832-0B67736C390F}" sibTransId="{575F1A2E-6879-4C48-85D5-4852EC3E4A5B}"/>
    <dgm:cxn modelId="{A17CC724-6DEA-4EF4-BFE8-6CE3368D78FD}" srcId="{FE709ACC-F0DB-42AE-9075-153EC6C26913}" destId="{E1112956-9D81-4B63-A793-13EBF5CAA4C2}" srcOrd="3" destOrd="0" parTransId="{FBB5F1D6-0CFC-4FD3-924F-BF82A743DF74}" sibTransId="{196A245C-5F97-4A78-B446-2AD1E2ABE627}"/>
    <dgm:cxn modelId="{B36E6F27-3F2B-48B3-8FCF-36A84ED13514}" type="presOf" srcId="{C554DE23-56CF-4707-BE03-C817301D7382}" destId="{2B0FC74A-4031-4E29-82F3-956ED4D706A9}" srcOrd="0" destOrd="0" presId="urn:microsoft.com/office/officeart/2018/5/layout/CenteredIconLabelDescriptionList"/>
    <dgm:cxn modelId="{45CFD95B-C1D6-4CBB-A325-BBD922C67B90}" type="presOf" srcId="{E87B158B-E71E-4998-B446-FB198A07A1A1}" destId="{4ECDDEAF-025F-49AB-AA40-F489072FAFC6}" srcOrd="0" destOrd="0" presId="urn:microsoft.com/office/officeart/2018/5/layout/CenteredIconLabelDescriptionList"/>
    <dgm:cxn modelId="{C7599C4C-3E92-4872-B7AC-7E1807AD3B0E}" srcId="{D962196C-F026-4F66-989C-2321EE475435}" destId="{83ABD0CF-51AC-4714-9AD8-76EB3DBA9BA5}" srcOrd="0" destOrd="0" parTransId="{3353A0A6-BEE4-4239-BCF0-E70A1D08DCDA}" sibTransId="{8A7FFE07-29F2-4E01-8A87-CDA64FD757D0}"/>
    <dgm:cxn modelId="{BCF07570-95D2-491C-90DA-3637D92D1087}" srcId="{345DD588-B5D7-4656-9A11-0AE5C8270C10}" destId="{1EDCBCA2-00CC-4003-9020-D230093836F0}" srcOrd="0" destOrd="0" parTransId="{4330E540-F5BF-467C-A358-BE1BE3799F49}" sibTransId="{02477C75-2DC6-4E72-A89D-A34718CDB2FE}"/>
    <dgm:cxn modelId="{D46BB259-1066-4BB2-B1A9-A8C3D7CFCFB8}" srcId="{E1112956-9D81-4B63-A793-13EBF5CAA4C2}" destId="{CF3E02DD-6450-4B97-9129-1D5C19A186E2}" srcOrd="0" destOrd="0" parTransId="{5BD59B29-482E-4A2D-A7DA-8FFCF6BBFCE1}" sibTransId="{0F6D1A7C-D70E-4196-909D-D5B8BE1296A2}"/>
    <dgm:cxn modelId="{D7DD167D-CB89-494F-990F-37456F871EF1}" type="presOf" srcId="{D962196C-F026-4F66-989C-2321EE475435}" destId="{18F05A63-2B6A-4ACE-BD55-DF30FA51BB4A}" srcOrd="0" destOrd="0" presId="urn:microsoft.com/office/officeart/2018/5/layout/CenteredIconLabelDescriptionList"/>
    <dgm:cxn modelId="{35CEE99F-1632-4A44-83A8-DE0833D89E68}" type="presOf" srcId="{1EDCBCA2-00CC-4003-9020-D230093836F0}" destId="{FCAE796D-5B27-4468-B00B-646AAE2DB01C}" srcOrd="0" destOrd="0" presId="urn:microsoft.com/office/officeart/2018/5/layout/CenteredIconLabelDescriptionList"/>
    <dgm:cxn modelId="{5F7DD2A2-8298-4316-880B-81826DD1CDDF}" type="presOf" srcId="{FE709ACC-F0DB-42AE-9075-153EC6C26913}" destId="{D4941E90-AD83-4178-9B0B-B4A6D36A648E}" srcOrd="0" destOrd="0" presId="urn:microsoft.com/office/officeart/2018/5/layout/CenteredIconLabelDescriptionList"/>
    <dgm:cxn modelId="{F8F07DA9-19BF-4086-99CC-C5DE14C27874}" srcId="{FE709ACC-F0DB-42AE-9075-153EC6C26913}" destId="{D962196C-F026-4F66-989C-2321EE475435}" srcOrd="1" destOrd="0" parTransId="{7D2B3F1E-0AE1-4DE3-B78F-8B88085479BE}" sibTransId="{5502A020-A479-4321-AA13-F8523818EEE0}"/>
    <dgm:cxn modelId="{5C1289C5-CA05-4374-B74C-829E9F3086FA}" type="presOf" srcId="{CF3E02DD-6450-4B97-9129-1D5C19A186E2}" destId="{2F5EC5B1-BEE2-4055-AF6F-9038E7B4593E}" srcOrd="0" destOrd="0" presId="urn:microsoft.com/office/officeart/2018/5/layout/CenteredIconLabelDescriptionList"/>
    <dgm:cxn modelId="{500BCBD7-0772-4164-A4CF-9A54A37E8B5E}" type="presOf" srcId="{83ABD0CF-51AC-4714-9AD8-76EB3DBA9BA5}" destId="{82B6A86A-8FD0-4AE1-94A9-D13C46F3BD8F}" srcOrd="0" destOrd="0" presId="urn:microsoft.com/office/officeart/2018/5/layout/CenteredIconLabelDescriptionList"/>
    <dgm:cxn modelId="{B73827F1-5271-401E-9AD3-7BAC18687F2C}" srcId="{FE709ACC-F0DB-42AE-9075-153EC6C26913}" destId="{345DD588-B5D7-4656-9A11-0AE5C8270C10}" srcOrd="2" destOrd="0" parTransId="{9BE3E13A-8D7C-438C-B393-B6DD56597632}" sibTransId="{3505C00C-CAE1-4D0A-8D71-2A0AA17B065E}"/>
    <dgm:cxn modelId="{419A0119-0990-48C2-9169-A13591A042B0}" type="presParOf" srcId="{D4941E90-AD83-4178-9B0B-B4A6D36A648E}" destId="{A49F7492-D0FB-4161-B7DC-EC08629E94DC}" srcOrd="0" destOrd="0" presId="urn:microsoft.com/office/officeart/2018/5/layout/CenteredIconLabelDescriptionList"/>
    <dgm:cxn modelId="{C1C89921-4CCB-4DC8-B99C-9D6E96F0E380}" type="presParOf" srcId="{A49F7492-D0FB-4161-B7DC-EC08629E94DC}" destId="{783C9677-4F35-49BE-89B7-F2911E1AC789}" srcOrd="0" destOrd="0" presId="urn:microsoft.com/office/officeart/2018/5/layout/CenteredIconLabelDescriptionList"/>
    <dgm:cxn modelId="{E891C949-9B3B-4696-9C60-0974C336A717}" type="presParOf" srcId="{A49F7492-D0FB-4161-B7DC-EC08629E94DC}" destId="{7EDF9BB7-F95B-484E-90C2-2DA36E1C4F1F}" srcOrd="1" destOrd="0" presId="urn:microsoft.com/office/officeart/2018/5/layout/CenteredIconLabelDescriptionList"/>
    <dgm:cxn modelId="{1A33849D-3E3F-48F7-825B-39B0751870B7}" type="presParOf" srcId="{A49F7492-D0FB-4161-B7DC-EC08629E94DC}" destId="{2B0FC74A-4031-4E29-82F3-956ED4D706A9}" srcOrd="2" destOrd="0" presId="urn:microsoft.com/office/officeart/2018/5/layout/CenteredIconLabelDescriptionList"/>
    <dgm:cxn modelId="{DC5B6334-7B25-418F-9C86-AC25C6038A9B}" type="presParOf" srcId="{A49F7492-D0FB-4161-B7DC-EC08629E94DC}" destId="{58EC86D0-B25A-4BC9-8ECB-1A02FAC1DD61}" srcOrd="3" destOrd="0" presId="urn:microsoft.com/office/officeart/2018/5/layout/CenteredIconLabelDescriptionList"/>
    <dgm:cxn modelId="{0B5A723E-526D-4353-97E6-3B75CA4C6487}" type="presParOf" srcId="{A49F7492-D0FB-4161-B7DC-EC08629E94DC}" destId="{4ECDDEAF-025F-49AB-AA40-F489072FAFC6}" srcOrd="4" destOrd="0" presId="urn:microsoft.com/office/officeart/2018/5/layout/CenteredIconLabelDescriptionList"/>
    <dgm:cxn modelId="{D7D342F5-BAEA-451E-8825-78C0FF3AEE76}" type="presParOf" srcId="{D4941E90-AD83-4178-9B0B-B4A6D36A648E}" destId="{75B34E6A-2515-4318-BC69-86E2CC348AEF}" srcOrd="1" destOrd="0" presId="urn:microsoft.com/office/officeart/2018/5/layout/CenteredIconLabelDescriptionList"/>
    <dgm:cxn modelId="{F9F61935-CA69-4AAA-809D-9AB262B35F3B}" type="presParOf" srcId="{D4941E90-AD83-4178-9B0B-B4A6D36A648E}" destId="{BE60EAD5-0ACE-4C20-A33D-C39B6E9D8A86}" srcOrd="2" destOrd="0" presId="urn:microsoft.com/office/officeart/2018/5/layout/CenteredIconLabelDescriptionList"/>
    <dgm:cxn modelId="{C3FE36DF-38BB-4563-A971-95EE9BFD5304}" type="presParOf" srcId="{BE60EAD5-0ACE-4C20-A33D-C39B6E9D8A86}" destId="{3A20D856-889B-4E1F-ACAE-1B0B7E378338}" srcOrd="0" destOrd="0" presId="urn:microsoft.com/office/officeart/2018/5/layout/CenteredIconLabelDescriptionList"/>
    <dgm:cxn modelId="{300AF5F4-5785-4618-A010-DE2842D72C6E}" type="presParOf" srcId="{BE60EAD5-0ACE-4C20-A33D-C39B6E9D8A86}" destId="{4C40819E-94DC-4DB4-999E-2EC9BF61536F}" srcOrd="1" destOrd="0" presId="urn:microsoft.com/office/officeart/2018/5/layout/CenteredIconLabelDescriptionList"/>
    <dgm:cxn modelId="{E09A1B55-F598-47E4-9A43-3D9D342A52A6}" type="presParOf" srcId="{BE60EAD5-0ACE-4C20-A33D-C39B6E9D8A86}" destId="{18F05A63-2B6A-4ACE-BD55-DF30FA51BB4A}" srcOrd="2" destOrd="0" presId="urn:microsoft.com/office/officeart/2018/5/layout/CenteredIconLabelDescriptionList"/>
    <dgm:cxn modelId="{5E8FAED4-FC6C-4365-9F47-6DFBC11B1FD3}" type="presParOf" srcId="{BE60EAD5-0ACE-4C20-A33D-C39B6E9D8A86}" destId="{8417E070-A3B2-429A-B368-B95C360E5423}" srcOrd="3" destOrd="0" presId="urn:microsoft.com/office/officeart/2018/5/layout/CenteredIconLabelDescriptionList"/>
    <dgm:cxn modelId="{A814D957-4504-4512-89F1-143457E4E1DD}" type="presParOf" srcId="{BE60EAD5-0ACE-4C20-A33D-C39B6E9D8A86}" destId="{82B6A86A-8FD0-4AE1-94A9-D13C46F3BD8F}" srcOrd="4" destOrd="0" presId="urn:microsoft.com/office/officeart/2018/5/layout/CenteredIconLabelDescriptionList"/>
    <dgm:cxn modelId="{628C4A14-46F7-4A2B-8E16-A0003B64EC26}" type="presParOf" srcId="{D4941E90-AD83-4178-9B0B-B4A6D36A648E}" destId="{C1FFCA62-EA40-454B-8E02-DFB438212B33}" srcOrd="3" destOrd="0" presId="urn:microsoft.com/office/officeart/2018/5/layout/CenteredIconLabelDescriptionList"/>
    <dgm:cxn modelId="{F5F9BBB5-096E-4EA8-A13E-25E3B8F5D7C6}" type="presParOf" srcId="{D4941E90-AD83-4178-9B0B-B4A6D36A648E}" destId="{9332976F-A12B-48ED-832C-75FB6E3AB9B3}" srcOrd="4" destOrd="0" presId="urn:microsoft.com/office/officeart/2018/5/layout/CenteredIconLabelDescriptionList"/>
    <dgm:cxn modelId="{1A8E3BED-6CD6-4D6B-9658-9A149CBE9536}" type="presParOf" srcId="{9332976F-A12B-48ED-832C-75FB6E3AB9B3}" destId="{58B96E80-12F0-4DB6-B70D-AB27866571B9}" srcOrd="0" destOrd="0" presId="urn:microsoft.com/office/officeart/2018/5/layout/CenteredIconLabelDescriptionList"/>
    <dgm:cxn modelId="{7AAF91F4-AD31-4450-9DDC-126D2968CCD3}" type="presParOf" srcId="{9332976F-A12B-48ED-832C-75FB6E3AB9B3}" destId="{BAF004B4-727D-4069-AE12-A0C5DB27EC33}" srcOrd="1" destOrd="0" presId="urn:microsoft.com/office/officeart/2018/5/layout/CenteredIconLabelDescriptionList"/>
    <dgm:cxn modelId="{83F01094-1C0D-4EB2-96DF-7F5B2B698AC2}" type="presParOf" srcId="{9332976F-A12B-48ED-832C-75FB6E3AB9B3}" destId="{74D08AD8-69E9-4F60-B69F-7316D107D908}" srcOrd="2" destOrd="0" presId="urn:microsoft.com/office/officeart/2018/5/layout/CenteredIconLabelDescriptionList"/>
    <dgm:cxn modelId="{A08F255A-2175-40F9-B629-755E64B5BE48}" type="presParOf" srcId="{9332976F-A12B-48ED-832C-75FB6E3AB9B3}" destId="{240E51D2-9A1A-4976-B6AB-2EC44646F5D3}" srcOrd="3" destOrd="0" presId="urn:microsoft.com/office/officeart/2018/5/layout/CenteredIconLabelDescriptionList"/>
    <dgm:cxn modelId="{0357CB8C-5048-4F7E-AEF5-040D82EF75D0}" type="presParOf" srcId="{9332976F-A12B-48ED-832C-75FB6E3AB9B3}" destId="{FCAE796D-5B27-4468-B00B-646AAE2DB01C}" srcOrd="4" destOrd="0" presId="urn:microsoft.com/office/officeart/2018/5/layout/CenteredIconLabelDescriptionList"/>
    <dgm:cxn modelId="{B08ACF58-7C37-4E8F-B0AE-C516AED6DDFE}" type="presParOf" srcId="{D4941E90-AD83-4178-9B0B-B4A6D36A648E}" destId="{DFBB082E-F170-4AD1-9AC1-4F4A2DF4F7EF}" srcOrd="5" destOrd="0" presId="urn:microsoft.com/office/officeart/2018/5/layout/CenteredIconLabelDescriptionList"/>
    <dgm:cxn modelId="{848787E6-F0AC-4EEB-AB66-91AEE1AF43EF}" type="presParOf" srcId="{D4941E90-AD83-4178-9B0B-B4A6D36A648E}" destId="{5DDD29EE-64B8-48F2-A02F-F4E26885EC1F}" srcOrd="6" destOrd="0" presId="urn:microsoft.com/office/officeart/2018/5/layout/CenteredIconLabelDescriptionList"/>
    <dgm:cxn modelId="{394FB771-7221-466D-B249-46FEE1B08906}" type="presParOf" srcId="{5DDD29EE-64B8-48F2-A02F-F4E26885EC1F}" destId="{31D085F1-C385-44A1-8DC6-704B98A64545}" srcOrd="0" destOrd="0" presId="urn:microsoft.com/office/officeart/2018/5/layout/CenteredIconLabelDescriptionList"/>
    <dgm:cxn modelId="{F0B2ACDF-6287-4BA0-A502-0C96AC9367A0}" type="presParOf" srcId="{5DDD29EE-64B8-48F2-A02F-F4E26885EC1F}" destId="{945F397B-CC82-4E72-9547-F68B428B87D1}" srcOrd="1" destOrd="0" presId="urn:microsoft.com/office/officeart/2018/5/layout/CenteredIconLabelDescriptionList"/>
    <dgm:cxn modelId="{C88CD282-4859-49C4-973D-562D24B9F778}" type="presParOf" srcId="{5DDD29EE-64B8-48F2-A02F-F4E26885EC1F}" destId="{FE0A0E1A-5CCF-41C4-85D1-937D9E1D225B}" srcOrd="2" destOrd="0" presId="urn:microsoft.com/office/officeart/2018/5/layout/CenteredIconLabelDescriptionList"/>
    <dgm:cxn modelId="{45979BCD-DD12-4A8E-9D26-C9DDFB6C1009}" type="presParOf" srcId="{5DDD29EE-64B8-48F2-A02F-F4E26885EC1F}" destId="{FDD4646D-E7EA-4D43-9D15-CA8A92FD5050}" srcOrd="3" destOrd="0" presId="urn:microsoft.com/office/officeart/2018/5/layout/CenteredIconLabelDescriptionList"/>
    <dgm:cxn modelId="{94447C59-6B91-4BCB-902E-35BF99583F98}" type="presParOf" srcId="{5DDD29EE-64B8-48F2-A02F-F4E26885EC1F}" destId="{2F5EC5B1-BEE2-4055-AF6F-9038E7B4593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9677-4F35-49BE-89B7-F2911E1AC789}">
      <dsp:nvSpPr>
        <dsp:cNvPr id="0" name=""/>
        <dsp:cNvSpPr/>
      </dsp:nvSpPr>
      <dsp:spPr>
        <a:xfrm>
          <a:off x="788484" y="1021279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FC74A-4031-4E29-82F3-956ED4D706A9}">
      <dsp:nvSpPr>
        <dsp:cNvPr id="0" name=""/>
        <dsp:cNvSpPr/>
      </dsp:nvSpPr>
      <dsp:spPr>
        <a:xfrm>
          <a:off x="4219" y="1958333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Emails</a:t>
          </a:r>
        </a:p>
      </dsp:txBody>
      <dsp:txXfrm>
        <a:off x="4219" y="1958333"/>
        <a:ext cx="2413125" cy="361968"/>
      </dsp:txXfrm>
    </dsp:sp>
    <dsp:sp modelId="{4ECDDEAF-025F-49AB-AA40-F489072FAFC6}">
      <dsp:nvSpPr>
        <dsp:cNvPr id="0" name=""/>
        <dsp:cNvSpPr/>
      </dsp:nvSpPr>
      <dsp:spPr>
        <a:xfrm>
          <a:off x="4219" y="2363307"/>
          <a:ext cx="2413125" cy="808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Look for emails from myself and project team</a:t>
          </a:r>
        </a:p>
      </dsp:txBody>
      <dsp:txXfrm>
        <a:off x="4219" y="2363307"/>
        <a:ext cx="2413125" cy="808217"/>
      </dsp:txXfrm>
    </dsp:sp>
    <dsp:sp modelId="{3A20D856-889B-4E1F-ACAE-1B0B7E378338}">
      <dsp:nvSpPr>
        <dsp:cNvPr id="0" name=""/>
        <dsp:cNvSpPr/>
      </dsp:nvSpPr>
      <dsp:spPr>
        <a:xfrm>
          <a:off x="3623906" y="1021279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05A63-2B6A-4ACE-BD55-DF30FA51BB4A}">
      <dsp:nvSpPr>
        <dsp:cNvPr id="0" name=""/>
        <dsp:cNvSpPr/>
      </dsp:nvSpPr>
      <dsp:spPr>
        <a:xfrm>
          <a:off x="2839641" y="1958333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Newsletters</a:t>
          </a:r>
        </a:p>
      </dsp:txBody>
      <dsp:txXfrm>
        <a:off x="2839641" y="1958333"/>
        <a:ext cx="2413125" cy="361968"/>
      </dsp:txXfrm>
    </dsp:sp>
    <dsp:sp modelId="{82B6A86A-8FD0-4AE1-94A9-D13C46F3BD8F}">
      <dsp:nvSpPr>
        <dsp:cNvPr id="0" name=""/>
        <dsp:cNvSpPr/>
      </dsp:nvSpPr>
      <dsp:spPr>
        <a:xfrm>
          <a:off x="2839641" y="2363307"/>
          <a:ext cx="2413125" cy="808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 out our Abrigo Implementation Monthly Newsletter</a:t>
          </a:r>
        </a:p>
      </dsp:txBody>
      <dsp:txXfrm>
        <a:off x="2839641" y="2363307"/>
        <a:ext cx="2413125" cy="808217"/>
      </dsp:txXfrm>
    </dsp:sp>
    <dsp:sp modelId="{58B96E80-12F0-4DB6-B70D-AB27866571B9}">
      <dsp:nvSpPr>
        <dsp:cNvPr id="0" name=""/>
        <dsp:cNvSpPr/>
      </dsp:nvSpPr>
      <dsp:spPr>
        <a:xfrm>
          <a:off x="6459328" y="1021279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08AD8-69E9-4F60-B69F-7316D107D908}">
      <dsp:nvSpPr>
        <dsp:cNvPr id="0" name=""/>
        <dsp:cNvSpPr/>
      </dsp:nvSpPr>
      <dsp:spPr>
        <a:xfrm>
          <a:off x="5675062" y="1958333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Info Hub</a:t>
          </a:r>
        </a:p>
      </dsp:txBody>
      <dsp:txXfrm>
        <a:off x="5675062" y="1958333"/>
        <a:ext cx="2413125" cy="361968"/>
      </dsp:txXfrm>
    </dsp:sp>
    <dsp:sp modelId="{FCAE796D-5B27-4468-B00B-646AAE2DB01C}">
      <dsp:nvSpPr>
        <dsp:cNvPr id="0" name=""/>
        <dsp:cNvSpPr/>
      </dsp:nvSpPr>
      <dsp:spPr>
        <a:xfrm>
          <a:off x="5675062" y="2363307"/>
          <a:ext cx="2413125" cy="808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 the Intranet for past newsletters, training information, and more!</a:t>
          </a:r>
        </a:p>
      </dsp:txBody>
      <dsp:txXfrm>
        <a:off x="5675062" y="2363307"/>
        <a:ext cx="2413125" cy="808217"/>
      </dsp:txXfrm>
    </dsp:sp>
    <dsp:sp modelId="{31D085F1-C385-44A1-8DC6-704B98A64545}">
      <dsp:nvSpPr>
        <dsp:cNvPr id="0" name=""/>
        <dsp:cNvSpPr/>
      </dsp:nvSpPr>
      <dsp:spPr>
        <a:xfrm>
          <a:off x="9294750" y="1021279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A0E1A-5CCF-41C4-85D1-937D9E1D225B}">
      <dsp:nvSpPr>
        <dsp:cNvPr id="0" name=""/>
        <dsp:cNvSpPr/>
      </dsp:nvSpPr>
      <dsp:spPr>
        <a:xfrm>
          <a:off x="8510484" y="1958333"/>
          <a:ext cx="2413125" cy="36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E-Learning</a:t>
          </a:r>
        </a:p>
      </dsp:txBody>
      <dsp:txXfrm>
        <a:off x="8510484" y="1958333"/>
        <a:ext cx="2413125" cy="361968"/>
      </dsp:txXfrm>
    </dsp:sp>
    <dsp:sp modelId="{2F5EC5B1-BEE2-4055-AF6F-9038E7B4593E}">
      <dsp:nvSpPr>
        <dsp:cNvPr id="0" name=""/>
        <dsp:cNvSpPr/>
      </dsp:nvSpPr>
      <dsp:spPr>
        <a:xfrm>
          <a:off x="8510484" y="2363307"/>
          <a:ext cx="2413125" cy="808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Look for demos and other live content coming your way</a:t>
          </a:r>
        </a:p>
      </dsp:txBody>
      <dsp:txXfrm>
        <a:off x="8510484" y="2363307"/>
        <a:ext cx="2413125" cy="808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9DEB-C961-0E4D-93DF-B0EE7BB1D13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0658-4290-9C4A-8BB3-05D8B2EEE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A10A-9299-3276-6F16-78A57B1DC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19D8D-6CF4-CA4F-D32B-8BD6DBA6D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1B0E3-F677-321C-3E89-95B773817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F4D79-5A4D-EB2E-2E38-3E8A81942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0658-4290-9C4A-8BB3-05D8B2EEEC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5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Muli" panose="00000500000000000000" pitchFamily="2" charset="0"/>
              </a:rPr>
              <a:t>Remind people of where they can find information about the project if they have questions. </a:t>
            </a:r>
          </a:p>
          <a:p>
            <a:pPr algn="l" rtl="0" fontAlgn="base"/>
            <a:endParaRPr lang="en-US" sz="1800" b="1" i="0" u="none" strike="noStrike" dirty="0">
              <a:solidFill>
                <a:srgbClr val="FFFFFF"/>
              </a:solidFill>
              <a:effectLst/>
              <a:latin typeface="Muli" panose="00000500000000000000" pitchFamily="2" charset="0"/>
            </a:endParaRPr>
          </a:p>
          <a:p>
            <a:pPr algn="l" rtl="0" fontAlgn="base"/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Muli" panose="00000500000000000000" pitchFamily="2" charset="0"/>
              </a:rPr>
              <a:t>One of the survey questions asks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know who I can contact or </a:t>
            </a:r>
            <a:r>
              <a:rPr lang="en-US" sz="12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find additional information about the new system and the upcoming change.”</a:t>
            </a:r>
          </a:p>
          <a:p>
            <a:pPr algn="l"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people know where to look for information.</a:t>
            </a:r>
          </a:p>
          <a:p>
            <a:pPr algn="l"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Newsletters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Discussions should be happening in the Relationship Manager meetings, Credit Analysts meetings and Loan Processor Meetings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other internal communications being dispersed about the implementation, where is that information housed? How can people access? Are you putting information on the internal website, landing page, SharePoint?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house your presentations and Newsletters in these areas to make finding information easy</a:t>
            </a:r>
          </a:p>
          <a:p>
            <a:pPr algn="l"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0658-4290-9C4A-8BB3-05D8B2EEEC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56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want to hear from you. This change impacts us all. Your input helps us understand where support is needed and how we can succeed together. </a:t>
            </a:r>
          </a:p>
          <a:p>
            <a:endParaRPr lang="en-US" dirty="0"/>
          </a:p>
          <a:p>
            <a:r>
              <a:rPr lang="en-US" dirty="0"/>
              <a:t>On, XXXX you’ll receive an email from Caesar with a survey. We’d like to get a pulse for how everyone is feeling at this stage and as we move to prep for training all of you.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short, anonymous survey and we encourage you to participate. I want to reiterate, the survey is anonymous so please feel welcomed to express your comments, questions and concerns there if you’re not comfortable doing so in this town hall environment.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will be two open feedback spaces for you to leave general comments.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We’ll be using your feedback to adapt our approach to communications and other resources to make this change a smooth experience, so everyone feels informed, supported and that your voice is heard.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0658-4290-9C4A-8BB3-05D8B2EEEC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audience gets awareness of business today and the risks of NOT changing. This is the What’s in it for them in making the change.</a:t>
            </a:r>
          </a:p>
          <a:p>
            <a:endParaRPr lang="en-US" dirty="0"/>
          </a:p>
          <a:p>
            <a:r>
              <a:rPr lang="en-US" dirty="0"/>
              <a:t>Key messaging for Speaker (information taken from your change characteristics document)</a:t>
            </a:r>
          </a:p>
          <a:p>
            <a:endParaRPr lang="en-US" dirty="0"/>
          </a:p>
          <a:p>
            <a:r>
              <a:rPr lang="en-US" dirty="0"/>
              <a:t>“Currently, our processes are decentralized, which creates inefficiencies and slows down decision-making.” </a:t>
            </a:r>
          </a:p>
          <a:p>
            <a:endParaRPr lang="en-US" dirty="0"/>
          </a:p>
          <a:p>
            <a:r>
              <a:rPr lang="en-US" dirty="0"/>
              <a:t>“Our reporting process is manual and requires constant monitoring and maintenance. It is not real-time, and the basic reporting functions do not give us the insights we need to make informed decisions.” </a:t>
            </a:r>
          </a:p>
          <a:p>
            <a:endParaRPr lang="en-US" dirty="0"/>
          </a:p>
          <a:p>
            <a:r>
              <a:rPr lang="en-US" dirty="0"/>
              <a:t>“Financial tracking is also manual and decentralized, which makes it harder to maintain accuracy and consistency across the organization.” </a:t>
            </a:r>
          </a:p>
          <a:p>
            <a:endParaRPr lang="en-US" dirty="0"/>
          </a:p>
          <a:p>
            <a:r>
              <a:rPr lang="en-US" dirty="0"/>
              <a:t>“These challenges impact our ability to serve clients effectively and to operate as one unified organization.”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40658-4290-9C4A-8BB3-05D8B2EEEC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8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A10A-9299-3276-6F16-78A57B1DC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19D8D-6CF4-CA4F-D32B-8BD6DBA6D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1B0E3-F677-321C-3E89-95B773817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audience gets awareness of business today and the risks of NOT changing. This is the What’s in it for them in making the change.</a:t>
            </a:r>
          </a:p>
          <a:p>
            <a:endParaRPr lang="en-US" dirty="0"/>
          </a:p>
          <a:p>
            <a:r>
              <a:rPr lang="en-US" dirty="0"/>
              <a:t>Key messaging for Speaker (information taken from your change characteristics document)</a:t>
            </a:r>
          </a:p>
          <a:p>
            <a:endParaRPr lang="en-US" dirty="0"/>
          </a:p>
          <a:p>
            <a:r>
              <a:rPr lang="en-US" dirty="0"/>
              <a:t>“Currently, our processes are decentralized, which creates inefficiencies and slows down decision-making.” </a:t>
            </a:r>
          </a:p>
          <a:p>
            <a:endParaRPr lang="en-US" dirty="0"/>
          </a:p>
          <a:p>
            <a:r>
              <a:rPr lang="en-US" dirty="0"/>
              <a:t>“Our reporting process is manual and requires constant monitoring and maintenance. It is not real-time, and the basic reporting functions do not give us the insights we need to make informed decisions.” </a:t>
            </a:r>
          </a:p>
          <a:p>
            <a:endParaRPr lang="en-US" dirty="0"/>
          </a:p>
          <a:p>
            <a:r>
              <a:rPr lang="en-US" dirty="0"/>
              <a:t>“Financial tracking is also manual and decentralized, which makes it harder to maintain accuracy and consistency across the organization.” </a:t>
            </a:r>
          </a:p>
          <a:p>
            <a:endParaRPr lang="en-US" dirty="0"/>
          </a:p>
          <a:p>
            <a:r>
              <a:rPr lang="en-US" dirty="0"/>
              <a:t>“These challenges impact our ability to serve clients effectively and to operate as one unified organization.”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F4D79-5A4D-EB2E-2E38-3E8A81942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40658-4290-9C4A-8BB3-05D8B2EEEC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89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01395-ECE7-C8F0-6F0B-2180E3E88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77A97-CA86-706D-68EB-90E2CB0CD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CE2B1-F554-D6A6-3C90-A9F0A2840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audience gets awareness of business today and the risks of NOT changing. This is the What’s in it for them in making the change.</a:t>
            </a:r>
          </a:p>
          <a:p>
            <a:endParaRPr lang="en-US" dirty="0"/>
          </a:p>
          <a:p>
            <a:r>
              <a:rPr lang="en-US" dirty="0"/>
              <a:t>Key messaging for Speaker (information taken from your change characteristics document)</a:t>
            </a:r>
          </a:p>
          <a:p>
            <a:endParaRPr lang="en-US" dirty="0"/>
          </a:p>
          <a:p>
            <a:r>
              <a:rPr lang="en-US" dirty="0"/>
              <a:t>“Currently, our processes are decentralized, which creates inefficiencies and slows down decision-making.” </a:t>
            </a:r>
          </a:p>
          <a:p>
            <a:endParaRPr lang="en-US" dirty="0"/>
          </a:p>
          <a:p>
            <a:r>
              <a:rPr lang="en-US" dirty="0"/>
              <a:t>“Our reporting process is manual and requires constant monitoring and maintenance. It is not real-time, and the basic reporting functions do not give us the insights we need to make informed decisions.” </a:t>
            </a:r>
          </a:p>
          <a:p>
            <a:endParaRPr lang="en-US" dirty="0"/>
          </a:p>
          <a:p>
            <a:r>
              <a:rPr lang="en-US" dirty="0"/>
              <a:t>“Financial tracking is also manual and decentralized, which makes it harder to maintain accuracy and consistency across the organization.” </a:t>
            </a:r>
          </a:p>
          <a:p>
            <a:endParaRPr lang="en-US" dirty="0"/>
          </a:p>
          <a:p>
            <a:r>
              <a:rPr lang="en-US" dirty="0"/>
              <a:t>“These challenges impact our ability to serve clients effectively and to operate as one unified organization.”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9C3DF-66F1-CB3D-BC69-CD5A0E91A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40658-4290-9C4A-8BB3-05D8B2EEEC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C6DD3-DFAC-CBFF-2B6F-9454B563E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E1458-D515-B6B5-F034-75D8297AF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62B25-0335-D918-80F5-D33EEADD8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audience gets awareness of business today and the risks of NOT changing. This is the What’s in it for them in making the change.</a:t>
            </a:r>
          </a:p>
          <a:p>
            <a:endParaRPr lang="en-US" dirty="0"/>
          </a:p>
          <a:p>
            <a:r>
              <a:rPr lang="en-US" dirty="0"/>
              <a:t>Key messaging for Speaker (information taken from your change characteristics document)</a:t>
            </a:r>
          </a:p>
          <a:p>
            <a:endParaRPr lang="en-US" dirty="0"/>
          </a:p>
          <a:p>
            <a:r>
              <a:rPr lang="en-US" dirty="0"/>
              <a:t>“Currently, our processes are decentralized, which creates inefficiencies and slows down decision-making.” </a:t>
            </a:r>
          </a:p>
          <a:p>
            <a:endParaRPr lang="en-US" dirty="0"/>
          </a:p>
          <a:p>
            <a:r>
              <a:rPr lang="en-US" dirty="0"/>
              <a:t>“Our reporting process is manual and requires constant monitoring and maintenance. It is not real-time, and the basic reporting functions do not give us the insights we need to make informed decisions.” </a:t>
            </a:r>
          </a:p>
          <a:p>
            <a:endParaRPr lang="en-US" dirty="0"/>
          </a:p>
          <a:p>
            <a:r>
              <a:rPr lang="en-US" dirty="0"/>
              <a:t>“Financial tracking is also manual and decentralized, which makes it harder to maintain accuracy and consistency across the organization.” </a:t>
            </a:r>
          </a:p>
          <a:p>
            <a:endParaRPr lang="en-US" dirty="0"/>
          </a:p>
          <a:p>
            <a:r>
              <a:rPr lang="en-US" dirty="0"/>
              <a:t>“These challenges impact our ability to serve clients effectively and to operate as one unified organization.”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04B53-37F9-8127-65AB-B0E4FD614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40658-4290-9C4A-8BB3-05D8B2EEEC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3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1D793-9F9E-F138-BE9B-035A73D29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BD0FD-103A-EEE3-2845-872939CD0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1C740-0507-E37F-CC91-38DCD2EB4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audience gets awareness of business today and the risks of NOT changing. This is the What’s in it for them in making the change.</a:t>
            </a:r>
          </a:p>
          <a:p>
            <a:endParaRPr lang="en-US" dirty="0"/>
          </a:p>
          <a:p>
            <a:r>
              <a:rPr lang="en-US" dirty="0"/>
              <a:t>Key messaging for Speaker (information taken from your change characteristics document)</a:t>
            </a:r>
          </a:p>
          <a:p>
            <a:endParaRPr lang="en-US" dirty="0"/>
          </a:p>
          <a:p>
            <a:r>
              <a:rPr lang="en-US" dirty="0"/>
              <a:t>“Currently, our processes are decentralized, which creates inefficiencies and slows down decision-making.” </a:t>
            </a:r>
          </a:p>
          <a:p>
            <a:endParaRPr lang="en-US" dirty="0"/>
          </a:p>
          <a:p>
            <a:r>
              <a:rPr lang="en-US" dirty="0"/>
              <a:t>“Our reporting process is manual and requires constant monitoring and maintenance. It is not real-time, and the basic reporting functions do not give us the insights we need to make informed decisions.” </a:t>
            </a:r>
          </a:p>
          <a:p>
            <a:endParaRPr lang="en-US" dirty="0"/>
          </a:p>
          <a:p>
            <a:r>
              <a:rPr lang="en-US" dirty="0"/>
              <a:t>“Financial tracking is also manual and decentralized, which makes it harder to maintain accuracy and consistency across the organization.” </a:t>
            </a:r>
          </a:p>
          <a:p>
            <a:endParaRPr lang="en-US" dirty="0"/>
          </a:p>
          <a:p>
            <a:r>
              <a:rPr lang="en-US" dirty="0"/>
              <a:t>“These challenges impact our ability to serve clients effectively and to operate as one unified organization.”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98930-D950-9C74-9C60-6D1DE9D36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40658-4290-9C4A-8BB3-05D8B2EEEC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26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As the red star shows, we are currently in the Validation phase of the project.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phase serves as a controlled environment for testing and confirming that the workflows, templates, integrations, and user roles function exactly as expected within our institution’s processes.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objective of this phase is to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functionality accuracy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 data integrity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Validate users access and roles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to simulate real-world scenarios by running test deals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and resolving issues sooner than later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phase will be Train the Trainer.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mid May, a dedicated group of TRB team members will participate in a 3-day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Train-the-Trainer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event, led by Abrigo. This training is designed to equip our internal resources with the knowledge and tools to guide other end users through Sageworks.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Train the Trainer, our teams will be preparing to rollout end user training and Go Live this summer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FF0D8-76B0-445E-AF08-D83007CC8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689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What Training Will Look Like and How We Will Support You</a:t>
            </a:r>
          </a:p>
          <a:p>
            <a:endParaRPr lang="en-US" b="1" dirty="0"/>
          </a:p>
          <a:p>
            <a:r>
              <a:rPr lang="en-US" b="1" dirty="0"/>
              <a:t>1. Abrigo University</a:t>
            </a:r>
          </a:p>
          <a:p>
            <a:r>
              <a:rPr lang="en-US" dirty="0"/>
              <a:t>Before live training, you will complete short, interactive courses in Abrigo University.</a:t>
            </a:r>
            <a:br>
              <a:rPr lang="en-US" dirty="0"/>
            </a:br>
            <a:r>
              <a:rPr lang="en-US" dirty="0"/>
              <a:t>These courses are designed to give you a solid overview of the system and the modules you will use in your role.</a:t>
            </a:r>
            <a:br>
              <a:rPr lang="en-US" dirty="0"/>
            </a:br>
            <a:r>
              <a:rPr lang="en-US" dirty="0"/>
              <a:t>Think of this as setting the foundation so live training feels familiar instead of overwhelming.</a:t>
            </a:r>
            <a:br>
              <a:rPr lang="en-US" dirty="0"/>
            </a:br>
            <a:r>
              <a:rPr lang="en-US" dirty="0"/>
              <a:t>This prework helps everyone come into training with a shared baseline and more confidence.</a:t>
            </a:r>
          </a:p>
          <a:p>
            <a:endParaRPr lang="en-US" dirty="0"/>
          </a:p>
          <a:p>
            <a:r>
              <a:rPr lang="en-US" b="1" dirty="0"/>
              <a:t>2. Instructor Led Training with Our Internal Team</a:t>
            </a:r>
          </a:p>
          <a:p>
            <a:r>
              <a:rPr lang="en-US" dirty="0"/>
              <a:t>You will participate in live, instructor led training sessions led by trained internal subject matter experts.</a:t>
            </a:r>
            <a:br>
              <a:rPr lang="en-US" dirty="0"/>
            </a:br>
            <a:r>
              <a:rPr lang="en-US" dirty="0"/>
              <a:t>These are people who understand both the system and how TRB works day to day.</a:t>
            </a:r>
            <a:br>
              <a:rPr lang="en-US" dirty="0"/>
            </a:br>
            <a:r>
              <a:rPr lang="en-US" dirty="0"/>
              <a:t>This is your opportunity to ask questions, hear real examples, and connect the system to your actual work.</a:t>
            </a:r>
            <a:br>
              <a:rPr lang="en-US" dirty="0"/>
            </a:br>
            <a:r>
              <a:rPr lang="en-US" dirty="0"/>
              <a:t>Training is structured, but interactive, and focused on what you need to do your job well.</a:t>
            </a:r>
          </a:p>
          <a:p>
            <a:endParaRPr lang="en-US" dirty="0"/>
          </a:p>
          <a:p>
            <a:r>
              <a:rPr lang="en-US" b="1" dirty="0"/>
              <a:t>3. Hands On Practice During Training</a:t>
            </a:r>
          </a:p>
          <a:p>
            <a:r>
              <a:rPr lang="en-US" dirty="0"/>
              <a:t>Training will not just be listening or watching.</a:t>
            </a:r>
            <a:br>
              <a:rPr lang="en-US" dirty="0"/>
            </a:br>
            <a:r>
              <a:rPr lang="en-US" dirty="0"/>
              <a:t>You will have hands on practice in the system during training sessions.</a:t>
            </a:r>
            <a:br>
              <a:rPr lang="en-US" dirty="0"/>
            </a:br>
            <a:r>
              <a:rPr lang="en-US" dirty="0"/>
              <a:t>This is where learning really sticks and where questions naturally come up.</a:t>
            </a:r>
            <a:br>
              <a:rPr lang="en-US" dirty="0"/>
            </a:br>
            <a:r>
              <a:rPr lang="en-US" dirty="0"/>
              <a:t>You are encouraged to try things, make mistakes, and build comfort while support is right there.</a:t>
            </a:r>
          </a:p>
          <a:p>
            <a:endParaRPr lang="en-US" dirty="0"/>
          </a:p>
          <a:p>
            <a:r>
              <a:rPr lang="en-US" b="1" dirty="0"/>
              <a:t>4. Post Training Support and Ongoing Resources</a:t>
            </a:r>
          </a:p>
          <a:p>
            <a:r>
              <a:rPr lang="en-US" dirty="0"/>
              <a:t>Training does not end when the session ends.</a:t>
            </a:r>
            <a:br>
              <a:rPr lang="en-US" dirty="0"/>
            </a:br>
            <a:r>
              <a:rPr lang="en-US" dirty="0"/>
              <a:t>After training, you will have access to office hours and one on one support if you need extra help.</a:t>
            </a:r>
            <a:br>
              <a:rPr lang="en-US" dirty="0"/>
            </a:br>
            <a:r>
              <a:rPr lang="en-US" dirty="0"/>
              <a:t>You will also receive a resource guide and have continued access to internal subject matter experts.</a:t>
            </a:r>
            <a:br>
              <a:rPr lang="en-US" dirty="0"/>
            </a:br>
            <a:r>
              <a:rPr lang="en-US" dirty="0"/>
              <a:t>Our goal is to make sure you feel supported not just at go live, but as you build confidence over time.</a:t>
            </a:r>
          </a:p>
          <a:p>
            <a:endParaRPr lang="en-US" dirty="0"/>
          </a:p>
          <a:p>
            <a:r>
              <a:rPr lang="en-US" dirty="0"/>
              <a:t>We are committed to setting you up for success with the right training, practice, and support.</a:t>
            </a:r>
            <a:br>
              <a:rPr lang="en-US" dirty="0"/>
            </a:br>
            <a:r>
              <a:rPr lang="en-US" dirty="0"/>
              <a:t>This is not about perfection on day one. It is about learning, building confidence, and knowing help is available when you need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0658-4290-9C4A-8BB3-05D8B2EEEC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19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Muli" panose="00000500000000000000" pitchFamily="2" charset="0"/>
              </a:rPr>
              <a:t>Note for TRB – Confirm list, double check spelling</a:t>
            </a:r>
          </a:p>
          <a:p>
            <a:pPr algn="l" rtl="0" fontAlgn="base"/>
            <a:endParaRPr lang="en-US" sz="1800" b="1" i="0" u="none" strike="noStrike" dirty="0">
              <a:solidFill>
                <a:srgbClr val="FFFFFF"/>
              </a:solidFill>
              <a:effectLst/>
              <a:latin typeface="Muli" panose="00000500000000000000" pitchFamily="2" charset="0"/>
            </a:endParaRPr>
          </a:p>
          <a:p>
            <a:pPr algn="l" rtl="0" fontAlgn="base"/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Muli" panose="00000500000000000000" pitchFamily="2" charset="0"/>
              </a:rPr>
              <a:t>Remind people of </a:t>
            </a:r>
            <a:r>
              <a:rPr lang="en-US" sz="1800" b="1" i="1" u="sng" strike="noStrike" dirty="0">
                <a:solidFill>
                  <a:srgbClr val="FF0000"/>
                </a:solidFill>
                <a:effectLst/>
                <a:latin typeface="Muli" panose="00000500000000000000" pitchFamily="2" charset="0"/>
              </a:rPr>
              <a:t>who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Muli" panose="00000500000000000000" pitchFamily="2" charset="0"/>
              </a:rPr>
              <a:t> they can contact for information about the project if they have questions. </a:t>
            </a:r>
          </a:p>
          <a:p>
            <a:pPr algn="l" rtl="0" fontAlgn="base"/>
            <a:endParaRPr lang="en-US" sz="1800" b="1" i="0" u="none" strike="noStrike" dirty="0">
              <a:solidFill>
                <a:srgbClr val="FFFFFF"/>
              </a:solidFill>
              <a:effectLst/>
              <a:latin typeface="Muli" panose="00000500000000000000" pitchFamily="2" charset="0"/>
            </a:endParaRPr>
          </a:p>
          <a:p>
            <a:pPr algn="l" rtl="0" fontAlgn="base"/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Muli" panose="00000500000000000000" pitchFamily="2" charset="0"/>
              </a:rPr>
              <a:t>One of the survey questions asks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know </a:t>
            </a:r>
            <a:r>
              <a:rPr lang="en-US" sz="12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can contact or where to find additional information about the new system and the upcoming change.”</a:t>
            </a:r>
          </a:p>
          <a:p>
            <a:pPr algn="l"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them at the end of each Newsletter the project team is listed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40658-4290-9C4A-8BB3-05D8B2EEEC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9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5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20.svg"/><Relationship Id="rId2" Type="http://schemas.openxmlformats.org/officeDocument/2006/relationships/image" Target="../media/image15.jpe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svg"/><Relationship Id="rId11" Type="http://schemas.openxmlformats.org/officeDocument/2006/relationships/image" Target="../media/image22.svg"/><Relationship Id="rId5" Type="http://schemas.openxmlformats.org/officeDocument/2006/relationships/image" Target="../media/image21.png"/><Relationship Id="rId15" Type="http://schemas.openxmlformats.org/officeDocument/2006/relationships/image" Target="../media/image37.svg"/><Relationship Id="rId10" Type="http://schemas.openxmlformats.org/officeDocument/2006/relationships/image" Target="../media/image33.svg"/><Relationship Id="rId4" Type="http://schemas.openxmlformats.org/officeDocument/2006/relationships/image" Target="../media/image28.sv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276EE0-F481-A04C-A645-AAEBA9C5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5034"/>
            <a:ext cx="12192000" cy="4462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4DA0-73D5-A04B-AC0A-F32D9342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D3934-CD41-F740-A40A-7F3EF8AE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6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29D890-1C22-7540-B073-C6D424BDC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" b="2298"/>
          <a:stretch/>
        </p:blipFill>
        <p:spPr>
          <a:xfrm>
            <a:off x="-120555" y="0"/>
            <a:ext cx="123125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89A16-EAAB-DE40-A103-5ED11FEA7078}"/>
              </a:ext>
            </a:extLst>
          </p:cNvPr>
          <p:cNvSpPr/>
          <p:nvPr userDrawn="1"/>
        </p:nvSpPr>
        <p:spPr>
          <a:xfrm>
            <a:off x="-120555" y="0"/>
            <a:ext cx="12312555" cy="6858001"/>
          </a:xfrm>
          <a:prstGeom prst="rect">
            <a:avLst/>
          </a:prstGeom>
          <a:solidFill>
            <a:srgbClr val="77BAD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1323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489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400B-20AB-4040-9630-102AE66C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29241-F5FB-1D4B-8C96-1F27BD188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E54B7-EDE7-A846-8D8C-84A6190D5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0878-6F7E-174B-AD0D-E55E844C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C7891-9AB0-5149-8099-790AEF94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6B903-38E3-A149-B068-9AE6E755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322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9198-6F20-B34B-A627-9970431C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5BBCD-DA36-3D4B-B5E7-66DDA8A25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C0F77-0DE9-C84A-8C90-E6C0A2E6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C3C4-4DF6-D149-94EC-72219DA2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1F63-E8DC-E144-8496-BDB102B6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674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5CDFE-3CF0-824B-A79A-4AB658078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C64-00B2-AD43-A05B-F71A30FD0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30D7-D107-2A4F-93F0-5C16EE4E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0E128-A15B-2D46-BF10-410038D2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7036C-2E56-554A-934A-E5398F7F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BC7D4-AD89-AE4A-8C51-AB1DF2C98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959353-33B1-8C45-B8CC-30795251CB36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0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BC7D4-AD89-AE4A-8C51-AB1DF2C98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F7C03-11C6-C34C-903D-7ED799331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>
                <a:solidFill>
                  <a:srgbClr val="3132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  <a:lvl2pPr>
              <a:defRPr>
                <a:solidFill>
                  <a:srgbClr val="31323B"/>
                </a:solidFill>
              </a:defRPr>
            </a:lvl2pPr>
            <a:lvl3pPr>
              <a:defRPr>
                <a:solidFill>
                  <a:srgbClr val="31323B"/>
                </a:solidFill>
              </a:defRPr>
            </a:lvl3pPr>
            <a:lvl4pPr>
              <a:defRPr>
                <a:solidFill>
                  <a:srgbClr val="31323B"/>
                </a:solidFill>
              </a:defRPr>
            </a:lvl4pPr>
            <a:lvl5pPr>
              <a:defRPr>
                <a:solidFill>
                  <a:srgbClr val="31323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F7C03-11C6-C34C-903D-7ED799331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87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>
                <a:solidFill>
                  <a:srgbClr val="3132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  <a:lvl2pPr>
              <a:defRPr>
                <a:solidFill>
                  <a:srgbClr val="31323B"/>
                </a:solidFill>
              </a:defRPr>
            </a:lvl2pPr>
            <a:lvl3pPr>
              <a:defRPr>
                <a:solidFill>
                  <a:srgbClr val="31323B"/>
                </a:solidFill>
              </a:defRPr>
            </a:lvl3pPr>
            <a:lvl4pPr>
              <a:defRPr>
                <a:solidFill>
                  <a:srgbClr val="31323B"/>
                </a:solidFill>
              </a:defRPr>
            </a:lvl4pPr>
            <a:lvl5pPr>
              <a:defRPr>
                <a:solidFill>
                  <a:srgbClr val="31323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30523-F088-4E4C-94F3-A127D623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9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4339397"/>
          </a:xfrm>
        </p:spPr>
        <p:txBody>
          <a:bodyPr/>
          <a:lstStyle>
            <a:lvl1pPr algn="ctr">
              <a:defRPr b="1">
                <a:solidFill>
                  <a:srgbClr val="FF3D1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8" y="4704522"/>
            <a:ext cx="11916136" cy="147244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F79"/>
                </a:solidFill>
              </a:defRPr>
            </a:lvl1pPr>
            <a:lvl2pPr>
              <a:defRPr>
                <a:solidFill>
                  <a:srgbClr val="004F79"/>
                </a:solidFill>
              </a:defRPr>
            </a:lvl2pPr>
            <a:lvl3pPr>
              <a:defRPr>
                <a:solidFill>
                  <a:srgbClr val="004F79"/>
                </a:solidFill>
              </a:defRPr>
            </a:lvl3pPr>
            <a:lvl4pPr>
              <a:defRPr>
                <a:solidFill>
                  <a:srgbClr val="004F79"/>
                </a:solidFill>
              </a:defRPr>
            </a:lvl4pPr>
            <a:lvl5pPr>
              <a:defRPr>
                <a:solidFill>
                  <a:srgbClr val="004F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30523-F088-4E4C-94F3-A127D623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4339397"/>
          </a:xfrm>
        </p:spPr>
        <p:txBody>
          <a:bodyPr/>
          <a:lstStyle>
            <a:lvl1pPr algn="ctr">
              <a:defRPr b="1">
                <a:solidFill>
                  <a:srgbClr val="FF3D1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8" y="4704522"/>
            <a:ext cx="3517236" cy="6228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1323B"/>
                </a:solidFill>
              </a:defRPr>
            </a:lvl1pPr>
            <a:lvl2pPr>
              <a:defRPr>
                <a:solidFill>
                  <a:srgbClr val="004F79"/>
                </a:solidFill>
              </a:defRPr>
            </a:lvl2pPr>
            <a:lvl3pPr>
              <a:defRPr>
                <a:solidFill>
                  <a:srgbClr val="004F79"/>
                </a:solidFill>
              </a:defRPr>
            </a:lvl3pPr>
            <a:lvl4pPr>
              <a:defRPr>
                <a:solidFill>
                  <a:srgbClr val="004F79"/>
                </a:solidFill>
              </a:defRPr>
            </a:lvl4pPr>
            <a:lvl5pPr>
              <a:defRPr>
                <a:solidFill>
                  <a:srgbClr val="004F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30523-F088-4E4C-94F3-A127D623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51F7FA-D1CE-2E46-8438-1FDFE1C067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6868" y="5476489"/>
            <a:ext cx="3517236" cy="6228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1323B"/>
                </a:solidFill>
              </a:defRPr>
            </a:lvl1pPr>
            <a:lvl2pPr>
              <a:defRPr>
                <a:solidFill>
                  <a:srgbClr val="004F79"/>
                </a:solidFill>
              </a:defRPr>
            </a:lvl2pPr>
            <a:lvl3pPr>
              <a:defRPr>
                <a:solidFill>
                  <a:srgbClr val="004F79"/>
                </a:solidFill>
              </a:defRPr>
            </a:lvl3pPr>
            <a:lvl4pPr>
              <a:defRPr>
                <a:solidFill>
                  <a:srgbClr val="004F79"/>
                </a:solidFill>
              </a:defRPr>
            </a:lvl4pPr>
            <a:lvl5pPr>
              <a:defRPr>
                <a:solidFill>
                  <a:srgbClr val="004F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06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CE0B2-1958-B443-9616-B1201CBDB112}"/>
              </a:ext>
            </a:extLst>
          </p:cNvPr>
          <p:cNvSpPr/>
          <p:nvPr userDrawn="1"/>
        </p:nvSpPr>
        <p:spPr>
          <a:xfrm>
            <a:off x="0" y="0"/>
            <a:ext cx="12220935" cy="1192192"/>
          </a:xfrm>
          <a:prstGeom prst="rect">
            <a:avLst/>
          </a:prstGeom>
          <a:solidFill>
            <a:srgbClr val="8B7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182563"/>
            <a:ext cx="11916136" cy="82706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  <a:lvl2pPr>
              <a:defRPr>
                <a:solidFill>
                  <a:srgbClr val="31323B"/>
                </a:solidFill>
              </a:defRPr>
            </a:lvl2pPr>
            <a:lvl3pPr>
              <a:defRPr>
                <a:solidFill>
                  <a:srgbClr val="31323B"/>
                </a:solidFill>
              </a:defRPr>
            </a:lvl3pPr>
            <a:lvl4pPr>
              <a:defRPr>
                <a:solidFill>
                  <a:srgbClr val="31323B"/>
                </a:solidFill>
              </a:defRPr>
            </a:lvl4pPr>
            <a:lvl5pPr>
              <a:defRPr>
                <a:solidFill>
                  <a:srgbClr val="31323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2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CE0B2-1958-B443-9616-B1201CBDB112}"/>
              </a:ext>
            </a:extLst>
          </p:cNvPr>
          <p:cNvSpPr/>
          <p:nvPr userDrawn="1"/>
        </p:nvSpPr>
        <p:spPr>
          <a:xfrm>
            <a:off x="8485975" y="0"/>
            <a:ext cx="3734960" cy="6858000"/>
          </a:xfrm>
          <a:prstGeom prst="rect">
            <a:avLst/>
          </a:prstGeom>
          <a:solidFill>
            <a:srgbClr val="06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7" y="515863"/>
            <a:ext cx="7908908" cy="827067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8" y="1610435"/>
            <a:ext cx="8088370" cy="4566527"/>
          </a:xfrm>
        </p:spPr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  <a:lvl2pPr>
              <a:defRPr>
                <a:solidFill>
                  <a:srgbClr val="31323B"/>
                </a:solidFill>
              </a:defRPr>
            </a:lvl2pPr>
            <a:lvl3pPr>
              <a:defRPr>
                <a:solidFill>
                  <a:srgbClr val="31323B"/>
                </a:solidFill>
              </a:defRPr>
            </a:lvl3pPr>
            <a:lvl4pPr>
              <a:defRPr>
                <a:solidFill>
                  <a:srgbClr val="31323B"/>
                </a:solidFill>
              </a:defRPr>
            </a:lvl4pPr>
            <a:lvl5pPr>
              <a:defRPr>
                <a:solidFill>
                  <a:srgbClr val="31323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DFD66-FD6E-984B-ABC3-B210A54E8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D6C51A-8505-CE4C-8C9F-388B957AF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5034"/>
            <a:ext cx="12192000" cy="44397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50EF7D-8F73-C243-A7A6-6B71E096D547}"/>
              </a:ext>
            </a:extLst>
          </p:cNvPr>
          <p:cNvSpPr/>
          <p:nvPr userDrawn="1"/>
        </p:nvSpPr>
        <p:spPr>
          <a:xfrm>
            <a:off x="-9286" y="2395033"/>
            <a:ext cx="12312555" cy="4462968"/>
          </a:xfrm>
          <a:prstGeom prst="rect">
            <a:avLst/>
          </a:prstGeom>
          <a:solidFill>
            <a:srgbClr val="FF3D14">
              <a:alpha val="6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4DA0-73D5-A04B-AC0A-F32D9342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D3934-CD41-F740-A40A-7F3EF8AE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6926E-BFC3-B745-93D9-BE9625675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BE466A0-BE80-634D-B3EB-87208AAEE3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F37BF9-9925-4541-913A-C9F70988E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6926E-BFC3-B745-93D9-BE9625675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FF1752-3990-7547-AC2B-67AF4CDDAA69}"/>
              </a:ext>
            </a:extLst>
          </p:cNvPr>
          <p:cNvSpPr txBox="1"/>
          <p:nvPr userDrawn="1"/>
        </p:nvSpPr>
        <p:spPr>
          <a:xfrm>
            <a:off x="11750722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81ACE-F263-FC49-A811-87D9342C1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6D2FC2-17AE-C943-9EE2-6743B6A16F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5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6E842B-9752-E14C-B9CE-C4CDD4929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33A9A-FB9E-DB4B-934A-E4904E12D8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AC125A-3CA2-754D-A965-28AFBD96D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78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374B5-A7D0-5948-8656-D435D3F95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92000" cy="3494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B5C99-2835-B645-8ABC-4F26300B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04591"/>
            <a:ext cx="10515600" cy="1145894"/>
          </a:xfrm>
          <a:solidFill>
            <a:srgbClr val="E8BC29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973F-7F33-2C42-96D9-6B1B5108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CCC5-F38D-B141-959D-3B7E8EA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49342-F5F1-4D4B-AEED-3AD627507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184" y="155977"/>
            <a:ext cx="3152173" cy="6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3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DC745E-5837-0F42-80C4-D94E365D6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97" y="-1"/>
            <a:ext cx="12312555" cy="37667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AFD7F0-6FCB-E043-8F6E-B071B907613E}"/>
              </a:ext>
            </a:extLst>
          </p:cNvPr>
          <p:cNvSpPr/>
          <p:nvPr userDrawn="1"/>
        </p:nvSpPr>
        <p:spPr>
          <a:xfrm>
            <a:off x="0" y="4335"/>
            <a:ext cx="12312555" cy="3762447"/>
          </a:xfrm>
          <a:prstGeom prst="rect">
            <a:avLst/>
          </a:prstGeom>
          <a:solidFill>
            <a:srgbClr val="FF3D14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B5C99-2835-B645-8ABC-4F26300B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04591"/>
            <a:ext cx="10515600" cy="1145894"/>
          </a:xfrm>
          <a:solidFill>
            <a:srgbClr val="004F79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973F-7F33-2C42-96D9-6B1B5108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CCC5-F38D-B141-959D-3B7E8EA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49342-F5F1-4D4B-AEED-3AD627507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184" y="155977"/>
            <a:ext cx="3152173" cy="6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5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748C2-9B32-FA47-88C9-77CDF418E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399835" y="2003946"/>
            <a:ext cx="5683170" cy="4042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B5C99-2835-B645-8ABC-4F26300BD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973F-7F33-2C42-96D9-6B1B5108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CCC5-F38D-B141-959D-3B7E8EA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FAA25-D650-DE49-AA97-F6C799B91092}"/>
              </a:ext>
            </a:extLst>
          </p:cNvPr>
          <p:cNvSpPr txBox="1"/>
          <p:nvPr userDrawn="1"/>
        </p:nvSpPr>
        <p:spPr>
          <a:xfrm>
            <a:off x="831850" y="6321398"/>
            <a:ext cx="26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rgbClr val="FF3D14"/>
                </a:solidFill>
                <a:latin typeface="Verdana" panose="020B0604030504040204" pitchFamily="34" charset="0"/>
              </a:rPr>
              <a:t>abrigo.com</a:t>
            </a:r>
          </a:p>
        </p:txBody>
      </p:sp>
    </p:spTree>
    <p:extLst>
      <p:ext uri="{BB962C8B-B14F-4D97-AF65-F5344CB8AC3E}">
        <p14:creationId xmlns:p14="http://schemas.microsoft.com/office/powerpoint/2010/main" val="325952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5C99-2835-B645-8ABC-4F26300B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973F-7F33-2C42-96D9-6B1B5108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CCC5-F38D-B141-959D-3B7E8EA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0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A6B4-C5BE-3144-9E34-7D5CF809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6"/>
            <a:ext cx="11916136" cy="863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106E-7423-294A-A6F6-E255141EC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868" y="1825625"/>
            <a:ext cx="585293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3B097-92F6-474E-A2C6-AE2BE930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1080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BAB5-E7BA-B541-AAD8-47D6E4A7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F877F-B8DC-1E40-B2CF-0DDAC2204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A6B4-C5BE-3144-9E34-7D5CF809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6"/>
            <a:ext cx="11916136" cy="863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106E-7423-294A-A6F6-E255141EC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868" y="1825625"/>
            <a:ext cx="585293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3B097-92F6-474E-A2C6-AE2BE930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1080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BAB5-E7BA-B541-AAD8-47D6E4A7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F877F-B8DC-1E40-B2CF-0DDAC2204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831569-60C5-FC4E-82BF-DBA7AE432F4B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29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A6B4-C5BE-3144-9E34-7D5CF8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106E-7423-294A-A6F6-E255141EC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3B097-92F6-474E-A2C6-AE2BE930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BAB5-E7BA-B541-AAD8-47D6E4A7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F877F-B8DC-1E40-B2CF-0DDAC2204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881EB0-C09C-294A-8C53-4FDA06151645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1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1792A-27D4-E34C-BD86-32789178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88AC-5059-6E54-C00A-92022BDA0BD9}"/>
              </a:ext>
            </a:extLst>
          </p:cNvPr>
          <p:cNvSpPr/>
          <p:nvPr userDrawn="1"/>
        </p:nvSpPr>
        <p:spPr>
          <a:xfrm>
            <a:off x="0" y="0"/>
            <a:ext cx="12192000" cy="692209"/>
          </a:xfrm>
          <a:prstGeom prst="rect">
            <a:avLst/>
          </a:prstGeom>
          <a:solidFill>
            <a:srgbClr val="8B70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CE6FB208-CF6F-EC69-4F52-86535E6DE30C}"/>
              </a:ext>
            </a:extLst>
          </p:cNvPr>
          <p:cNvSpPr/>
          <p:nvPr userDrawn="1"/>
        </p:nvSpPr>
        <p:spPr>
          <a:xfrm>
            <a:off x="0" y="5956419"/>
            <a:ext cx="4349809" cy="901581"/>
          </a:xfrm>
          <a:prstGeom prst="round1Rect">
            <a:avLst/>
          </a:prstGeom>
          <a:solidFill>
            <a:srgbClr val="063B6C"/>
          </a:solidFill>
          <a:ln w="38100">
            <a:solidFill>
              <a:srgbClr val="8B705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2E5F69-5A6B-D678-A040-2E723F7A471A}"/>
              </a:ext>
            </a:extLst>
          </p:cNvPr>
          <p:cNvCxnSpPr>
            <a:cxnSpLocks/>
          </p:cNvCxnSpPr>
          <p:nvPr userDrawn="1"/>
        </p:nvCxnSpPr>
        <p:spPr>
          <a:xfrm>
            <a:off x="4349809" y="6328352"/>
            <a:ext cx="7118647" cy="0"/>
          </a:xfrm>
          <a:prstGeom prst="line">
            <a:avLst/>
          </a:prstGeom>
          <a:ln>
            <a:solidFill>
              <a:srgbClr val="063B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883BCB-F138-3CB7-9A1D-A41849DDD10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68456" y="769121"/>
            <a:ext cx="0" cy="5567777"/>
          </a:xfrm>
          <a:prstGeom prst="line">
            <a:avLst/>
          </a:prstGeom>
          <a:ln>
            <a:solidFill>
              <a:srgbClr val="063B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97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454C-5988-CF40-8FF7-2C87B101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9E2B-A42F-4348-A93B-80720D21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D9B8A-A882-9C41-B59F-A01BB9B9E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F4B37-DC63-DC42-919A-C872BD9F3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486B3-BD4B-F545-87FF-E2752A7E7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378FD-AE11-864A-8114-CC1A3FC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382E9-7EFE-B94F-868F-D1AA36998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8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19AA-6E66-AF4F-A055-84AD6AAA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2AFB5-2EF9-854D-B821-50542EF0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04234-E170-9248-AA7D-E30685F0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09169-302A-C247-A8D2-D4DEBDA5B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3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843BA-EB28-8242-9104-BCD30FE1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1792A-27D4-E34C-BD86-32789178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3CC29-8D3C-0E49-B73E-6EC978365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399835" y="2003946"/>
            <a:ext cx="5683170" cy="40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49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46DAB-0D4B-044A-A88D-B867D365E212}"/>
              </a:ext>
            </a:extLst>
          </p:cNvPr>
          <p:cNvSpPr/>
          <p:nvPr userDrawn="1"/>
        </p:nvSpPr>
        <p:spPr>
          <a:xfrm>
            <a:off x="7315200" y="3362036"/>
            <a:ext cx="4876799" cy="3495964"/>
          </a:xfrm>
          <a:prstGeom prst="rect">
            <a:avLst/>
          </a:prstGeom>
          <a:solidFill>
            <a:srgbClr val="063B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84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9690-E17A-B84F-ADE3-08C0CE7D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F138-60A9-BC4C-9233-CB6CF57F4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711CF-87E3-104A-BC8D-8B9C201C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435C3-1DA2-7B4F-B91F-129A7ADA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A87C7-4AE3-764C-BA23-814720E8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033B5-8267-DB4B-AE8C-34F53529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28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400B-20AB-4040-9630-102AE66C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29241-F5FB-1D4B-8C96-1F27BD188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E54B7-EDE7-A846-8D8C-84A6190D5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0878-6F7E-174B-AD0D-E55E844C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C7891-9AB0-5149-8099-790AEF94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6B903-38E3-A149-B068-9AE6E755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4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9198-6F20-B34B-A627-9970431C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5BBCD-DA36-3D4B-B5E7-66DDA8A25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C0F77-0DE9-C84A-8C90-E6C0A2E6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C3C4-4DF6-D149-94EC-72219DA2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1F63-E8DC-E144-8496-BDB102B6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5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5CDFE-3CF0-824B-A79A-4AB658078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C64-00B2-AD43-A05B-F71A30FD0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30D7-D107-2A4F-93F0-5C16EE4E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0E128-A15B-2D46-BF10-410038D2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7036C-2E56-554A-934A-E5398F7F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3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0A869-13CF-CECD-36CC-B313C2094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" t="14828" r="5132" b="3161"/>
          <a:stretch/>
        </p:blipFill>
        <p:spPr>
          <a:xfrm>
            <a:off x="1" y="-40809"/>
            <a:ext cx="12274922" cy="69396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D0113A-9AF7-7167-D6B3-124044C011B1}"/>
              </a:ext>
            </a:extLst>
          </p:cNvPr>
          <p:cNvSpPr/>
          <p:nvPr/>
        </p:nvSpPr>
        <p:spPr>
          <a:xfrm>
            <a:off x="-4048" y="-41148"/>
            <a:ext cx="12321920" cy="6940296"/>
          </a:xfrm>
          <a:prstGeom prst="rect">
            <a:avLst/>
          </a:prstGeom>
          <a:gradFill flip="none" rotWithShape="1">
            <a:gsLst>
              <a:gs pos="100000">
                <a:srgbClr val="383943"/>
              </a:gs>
              <a:gs pos="0">
                <a:srgbClr val="383943">
                  <a:alpha val="88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5FA02-CC88-2CB0-3FAD-C96AEE554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125" y="451353"/>
            <a:ext cx="2597933" cy="53338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3DB4F9B-3896-3AAD-6A29-DC24B8255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11455" y="5961647"/>
            <a:ext cx="1179940" cy="117994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A713742-623E-A0C9-4C53-04750AC3E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4822" y="6649756"/>
            <a:ext cx="1161837" cy="116183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E433400-913E-2E58-1718-B614B7038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6412" y="5571515"/>
            <a:ext cx="1161837" cy="116183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CA5D50A-F856-5134-C7F6-AFF238E58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557257" y="6622541"/>
            <a:ext cx="1179940" cy="117994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5ED945-1285-5F31-1D14-C26DF3510D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78729" y="4494404"/>
            <a:ext cx="1179940" cy="117994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09663A6-8AB6-87E9-DE90-AF394154E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67767" y="4024069"/>
            <a:ext cx="1161837" cy="116183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694A51A-0210-E7DA-DBB9-9BB9E4457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798472" y="5918901"/>
            <a:ext cx="1179940" cy="117994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6DDB2A8-DDFA-937C-3E97-EBC233335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806520" y="5358981"/>
            <a:ext cx="1179940" cy="11799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8B3DEF7-31E9-0F59-0A7C-314726462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2881" y="6117908"/>
            <a:ext cx="1161837" cy="1161837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CFC2CA7F-C825-C746-A619-048845B85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3153" y="3053477"/>
            <a:ext cx="12368485" cy="751047"/>
          </a:xfrm>
        </p:spPr>
        <p:txBody>
          <a:bodyPr>
            <a:normAutofit/>
          </a:bodyPr>
          <a:lstStyle>
            <a:lvl1pPr algn="ctr">
              <a:defRPr sz="4875" b="1" i="0">
                <a:solidFill>
                  <a:srgbClr val="FFFFFF"/>
                </a:solidFill>
                <a:latin typeface="Muli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E9E1A09-2953-8DE8-756C-A10550B68110}"/>
              </a:ext>
            </a:extLst>
          </p:cNvPr>
          <p:cNvSpPr txBox="1">
            <a:spLocks/>
          </p:cNvSpPr>
          <p:nvPr/>
        </p:nvSpPr>
        <p:spPr>
          <a:xfrm>
            <a:off x="2390490" y="2502685"/>
            <a:ext cx="9144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4950" b="1" i="0">
              <a:solidFill>
                <a:srgbClr val="FF4713"/>
              </a:solidFill>
              <a:latin typeface="Muli" pitchFamily="2" charset="77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569B43-0D58-BCD3-0613-1A1B0B11310C}"/>
              </a:ext>
            </a:extLst>
          </p:cNvPr>
          <p:cNvGrpSpPr/>
          <p:nvPr/>
        </p:nvGrpSpPr>
        <p:grpSpPr>
          <a:xfrm>
            <a:off x="-3075177" y="-1422391"/>
            <a:ext cx="6258371" cy="4699972"/>
            <a:chOff x="10046429" y="5273984"/>
            <a:chExt cx="8028973" cy="6029676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D0A2B59-D8CE-FFB1-A4E2-74C4B2EE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4281938" y="7948861"/>
              <a:ext cx="1573253" cy="1573253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2C9C8BB-9E12-9E4F-1972-477CD517D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46429" y="8866340"/>
              <a:ext cx="1549116" cy="1549116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C2C4581-57FE-C2E9-27C9-A839AE8EC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81883" y="7428686"/>
              <a:ext cx="1549116" cy="1549116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D7ACF986-7DC3-14A6-41CA-1C0DD2B3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409675" y="8830055"/>
              <a:ext cx="1573253" cy="1573253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C3A47933-2562-18C9-5667-A1B31E52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171637" y="5992537"/>
              <a:ext cx="1573253" cy="1573253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715B5927-19D4-7629-4ADA-5F01439B7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526286" y="5273984"/>
              <a:ext cx="1549116" cy="1549116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F0FA20C3-1C77-9902-BA6E-9C9033088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1295" y="7891867"/>
              <a:ext cx="1573253" cy="1573253"/>
            </a:xfrm>
            <a:prstGeom prst="rect">
              <a:avLst/>
            </a:prstGeom>
          </p:spPr>
        </p:pic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380EC241-1B11-22BD-A6EF-B823F40D9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3075358" y="7145306"/>
              <a:ext cx="1573253" cy="1573253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81592C89-C872-508E-FEDA-9FEFF074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97174" y="8157210"/>
              <a:ext cx="1549116" cy="1549116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B56E65E3-5379-5E6B-E620-8D8693DE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088142" y="9754544"/>
              <a:ext cx="1549116" cy="154911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0FBBF8-44D3-A10F-F252-548D2E2F8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85" t="14828" r="5132" b="3161"/>
          <a:stretch/>
        </p:blipFill>
        <p:spPr>
          <a:xfrm>
            <a:off x="1" y="-40809"/>
            <a:ext cx="12274922" cy="6939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F30769-A66E-D9EB-1E31-073622D2C419}"/>
              </a:ext>
            </a:extLst>
          </p:cNvPr>
          <p:cNvSpPr/>
          <p:nvPr userDrawn="1"/>
        </p:nvSpPr>
        <p:spPr>
          <a:xfrm>
            <a:off x="-4048" y="-41148"/>
            <a:ext cx="12321920" cy="6940296"/>
          </a:xfrm>
          <a:prstGeom prst="rect">
            <a:avLst/>
          </a:prstGeom>
          <a:gradFill flip="none" rotWithShape="1">
            <a:gsLst>
              <a:gs pos="100000">
                <a:srgbClr val="383943"/>
              </a:gs>
              <a:gs pos="0">
                <a:srgbClr val="383943">
                  <a:alpha val="88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828E2-F2BC-3F78-0934-16EAF9680C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125" y="451353"/>
            <a:ext cx="2597933" cy="53338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43DE045-575C-9A1C-1591-285970A7CD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11455" y="5961647"/>
            <a:ext cx="1179940" cy="11799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BAF24BD-68D1-7074-DDCA-5467AE0562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4822" y="6649756"/>
            <a:ext cx="1161837" cy="11618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16CAB60-E207-C586-5305-A807615FF1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6412" y="5571515"/>
            <a:ext cx="1161837" cy="11618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83575B9-9E00-FE3A-DBBE-A8E374088A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557257" y="6622541"/>
            <a:ext cx="1179940" cy="11799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029CA7-2827-849F-7B62-514B4D7B24F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78729" y="4494404"/>
            <a:ext cx="1179940" cy="1179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8583A05-E03E-A5EF-999E-DF61F5B9A1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67767" y="4024069"/>
            <a:ext cx="1161837" cy="11618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17E860F-9C44-2DA0-CB7E-0B6C6A1EF1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798472" y="5918901"/>
            <a:ext cx="1179940" cy="11799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1CECDF-F909-568C-23B1-141E7863A3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806520" y="5358981"/>
            <a:ext cx="1179940" cy="11799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3325C09-CB65-1284-F9E9-D4670BC824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2881" y="6117908"/>
            <a:ext cx="1161837" cy="116183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F71DB2F-A781-B725-F6A1-20EADC0B91CC}"/>
              </a:ext>
            </a:extLst>
          </p:cNvPr>
          <p:cNvSpPr txBox="1">
            <a:spLocks/>
          </p:cNvSpPr>
          <p:nvPr userDrawn="1"/>
        </p:nvSpPr>
        <p:spPr>
          <a:xfrm>
            <a:off x="2390490" y="2502685"/>
            <a:ext cx="9144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4950" b="1" i="0">
              <a:solidFill>
                <a:srgbClr val="FF4713"/>
              </a:solidFill>
              <a:latin typeface="Muli" pitchFamily="2" charset="77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0F8B45-A36B-C81E-DAA5-C4CE668E5766}"/>
              </a:ext>
            </a:extLst>
          </p:cNvPr>
          <p:cNvGrpSpPr/>
          <p:nvPr userDrawn="1"/>
        </p:nvGrpSpPr>
        <p:grpSpPr>
          <a:xfrm>
            <a:off x="-3075177" y="-1422391"/>
            <a:ext cx="6258371" cy="4699972"/>
            <a:chOff x="10046429" y="5273984"/>
            <a:chExt cx="8028973" cy="602967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406E540-1921-6355-F576-B085CF76A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4281938" y="7948861"/>
              <a:ext cx="1573253" cy="1573253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5CB92E4-4720-FA21-54C2-2AE187E8B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46429" y="8866340"/>
              <a:ext cx="1549116" cy="1549116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3E63D80-369A-3468-ECAF-460F9B784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181883" y="7428686"/>
              <a:ext cx="1549116" cy="1549116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1071107-F96D-0539-9766-D501CCB1D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409675" y="8830055"/>
              <a:ext cx="1573253" cy="1573253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01F632E7-16D4-02D3-64BF-2829FA228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171637" y="5992537"/>
              <a:ext cx="1573253" cy="1573253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7BCFE0F-2BEC-2E89-AA05-A6ED1086E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526286" y="5273984"/>
              <a:ext cx="1549116" cy="1549116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C83F3C7-9029-3231-2B73-6EC8FB2F5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731295" y="7891867"/>
              <a:ext cx="1573253" cy="1573253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410AC1A-E72A-B0F6-8998-D9A19B02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3075358" y="7145306"/>
              <a:ext cx="1573253" cy="1573253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C04F4F76-90F4-D17B-95B4-AD0A1B49C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97174" y="8157210"/>
              <a:ext cx="1549116" cy="1549116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442CCF46-358C-9F8B-79A2-FFBA86ED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088142" y="9754544"/>
              <a:ext cx="1549116" cy="1549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872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B46E48-B0EB-A08E-7987-A3805D926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85" t="14828" r="5132" b="3161"/>
          <a:stretch/>
        </p:blipFill>
        <p:spPr>
          <a:xfrm>
            <a:off x="-1" y="-40809"/>
            <a:ext cx="12274924" cy="69396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9C685-B733-FF22-7A29-EFD13A2F807B}"/>
              </a:ext>
            </a:extLst>
          </p:cNvPr>
          <p:cNvSpPr/>
          <p:nvPr userDrawn="1"/>
        </p:nvSpPr>
        <p:spPr>
          <a:xfrm>
            <a:off x="-45946" y="-41148"/>
            <a:ext cx="12320868" cy="694029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E9E1A09-2953-8DE8-756C-A10550B68110}"/>
              </a:ext>
            </a:extLst>
          </p:cNvPr>
          <p:cNvSpPr txBox="1">
            <a:spLocks/>
          </p:cNvSpPr>
          <p:nvPr userDrawn="1"/>
        </p:nvSpPr>
        <p:spPr>
          <a:xfrm>
            <a:off x="2390490" y="2502685"/>
            <a:ext cx="9144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rgbClr val="383943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l"/>
            <a:endParaRPr lang="en-US" sz="4950" b="1" i="0">
              <a:solidFill>
                <a:srgbClr val="FF4713"/>
              </a:solidFill>
              <a:latin typeface="Muli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D78A16-BDAC-BEBA-8927-2E07DA11E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99125" y="451907"/>
            <a:ext cx="2597933" cy="5322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1A46405-032A-75B8-09C6-1E9202EF9C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711455" y="5961647"/>
            <a:ext cx="1179940" cy="1179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100D140-E6B2-D07A-19E8-3163197402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4822" y="6649756"/>
            <a:ext cx="1161837" cy="11618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D9CC062-AB38-B67B-4880-66135CAEA7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6412" y="5571515"/>
            <a:ext cx="1161837" cy="116183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9627565-5097-A7AB-81C9-E0ACE6B14C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557257" y="6622541"/>
            <a:ext cx="1179940" cy="11799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66BD87C-C6E0-58C6-12A0-AF08659CB2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378729" y="4494404"/>
            <a:ext cx="1179940" cy="11799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CD258E8-02BF-C2EE-DCF0-91DFE012FB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67767" y="4024069"/>
            <a:ext cx="1161837" cy="116183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A173918-9FF8-37E4-882A-9740DB343F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98472" y="5918901"/>
            <a:ext cx="1179940" cy="117994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976F63F-83DB-8777-26AC-2B1F9573AA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806520" y="5358981"/>
            <a:ext cx="1179940" cy="11799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838E1A0-7CF5-95EB-1E99-EDA804D5E3C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72881" y="6117908"/>
            <a:ext cx="1161837" cy="11618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69D306-F661-79CE-33C3-9FBB3E67A7BF}"/>
              </a:ext>
            </a:extLst>
          </p:cNvPr>
          <p:cNvGrpSpPr/>
          <p:nvPr userDrawn="1"/>
        </p:nvGrpSpPr>
        <p:grpSpPr>
          <a:xfrm>
            <a:off x="-476083" y="-895448"/>
            <a:ext cx="3897401" cy="4699972"/>
            <a:chOff x="13075358" y="5273984"/>
            <a:chExt cx="5000044" cy="602967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B867860-8CAF-F2D7-C058-0CA52ECB3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281938" y="7948861"/>
              <a:ext cx="1573253" cy="1573253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C677E11-725C-CCBA-C74E-821AFDA1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181883" y="7428686"/>
              <a:ext cx="1549116" cy="1549116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C966B98-D203-DC65-849D-B1A607FF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409675" y="8830055"/>
              <a:ext cx="1573253" cy="157325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0B989E2-303E-F400-642C-9E5390A5D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5171637" y="5992537"/>
              <a:ext cx="1573253" cy="1573253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27E2F4B6-4120-298D-5D01-E0D608929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26286" y="5273984"/>
              <a:ext cx="1549116" cy="154911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EA8B417-5A41-7C3B-07E4-097D20E8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3075358" y="7145306"/>
              <a:ext cx="1573253" cy="1573253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44B3B6B-5033-10E8-FB37-475E72AF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088142" y="9754544"/>
              <a:ext cx="1549116" cy="1549116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6F2FC7F-1370-3877-6091-CCC8103C94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3153" y="3053477"/>
            <a:ext cx="12368485" cy="751047"/>
          </a:xfrm>
        </p:spPr>
        <p:txBody>
          <a:bodyPr>
            <a:normAutofit/>
          </a:bodyPr>
          <a:lstStyle>
            <a:lvl1pPr algn="ctr">
              <a:defRPr sz="4875" b="1" i="0">
                <a:solidFill>
                  <a:srgbClr val="383943"/>
                </a:solidFill>
                <a:latin typeface="Muli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7486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0D5F77-04F0-F34D-8E05-061B1A7AF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312554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DB88E-3A92-E749-A9EB-7A13A47F1B1D}"/>
              </a:ext>
            </a:extLst>
          </p:cNvPr>
          <p:cNvSpPr/>
          <p:nvPr userDrawn="1"/>
        </p:nvSpPr>
        <p:spPr>
          <a:xfrm>
            <a:off x="0" y="0"/>
            <a:ext cx="12339845" cy="6858001"/>
          </a:xfrm>
          <a:prstGeom prst="rect">
            <a:avLst/>
          </a:prstGeom>
          <a:solidFill>
            <a:srgbClr val="77BAD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04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4339397"/>
          </a:xfrm>
        </p:spPr>
        <p:txBody>
          <a:bodyPr/>
          <a:lstStyle>
            <a:lvl1pPr algn="ctr">
              <a:defRPr b="1">
                <a:solidFill>
                  <a:srgbClr val="FF3D1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8" y="4704522"/>
            <a:ext cx="3517236" cy="6228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1323B"/>
                </a:solidFill>
              </a:defRPr>
            </a:lvl1pPr>
            <a:lvl2pPr>
              <a:defRPr>
                <a:solidFill>
                  <a:srgbClr val="004F79"/>
                </a:solidFill>
              </a:defRPr>
            </a:lvl2pPr>
            <a:lvl3pPr>
              <a:defRPr>
                <a:solidFill>
                  <a:srgbClr val="004F79"/>
                </a:solidFill>
              </a:defRPr>
            </a:lvl3pPr>
            <a:lvl4pPr>
              <a:defRPr>
                <a:solidFill>
                  <a:srgbClr val="004F79"/>
                </a:solidFill>
              </a:defRPr>
            </a:lvl4pPr>
            <a:lvl5pPr>
              <a:defRPr>
                <a:solidFill>
                  <a:srgbClr val="004F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30523-F088-4E4C-94F3-A127D623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51F7FA-D1CE-2E46-8438-1FDFE1C067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6868" y="5476489"/>
            <a:ext cx="3517236" cy="6228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1323B"/>
                </a:solidFill>
              </a:defRPr>
            </a:lvl1pPr>
            <a:lvl2pPr>
              <a:defRPr>
                <a:solidFill>
                  <a:srgbClr val="004F79"/>
                </a:solidFill>
              </a:defRPr>
            </a:lvl2pPr>
            <a:lvl3pPr>
              <a:defRPr>
                <a:solidFill>
                  <a:srgbClr val="004F79"/>
                </a:solidFill>
              </a:defRPr>
            </a:lvl3pPr>
            <a:lvl4pPr>
              <a:defRPr>
                <a:solidFill>
                  <a:srgbClr val="004F79"/>
                </a:solidFill>
              </a:defRPr>
            </a:lvl4pPr>
            <a:lvl5pPr>
              <a:defRPr>
                <a:solidFill>
                  <a:srgbClr val="004F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951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313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6926E-BFC3-B745-93D9-BE9625675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BE466A0-BE80-634D-B3EB-87208AAEE3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F37BF9-9925-4541-913A-C9F70988E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rgbClr val="77B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6926E-BFC3-B745-93D9-BE9625675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FF1752-3990-7547-AC2B-67AF4CDDAA69}"/>
              </a:ext>
            </a:extLst>
          </p:cNvPr>
          <p:cNvSpPr txBox="1"/>
          <p:nvPr userDrawn="1"/>
        </p:nvSpPr>
        <p:spPr>
          <a:xfrm>
            <a:off x="11750722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81ACE-F263-FC49-A811-87D9342C1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6D2FC2-17AE-C943-9EE2-6743B6A16F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69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D9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6E842B-9752-E14C-B9CE-C4CDD4929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33A9A-FB9E-DB4B-934A-E4904E12D8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AC125A-3CA2-754D-A965-28AFBD96D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0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01A2-292C-0D61-E3EA-967142D63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419FA-FC68-98C1-D31C-F410BAFEB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BE34E-A653-30AC-A4E2-27651F52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70D0-2E43-9DC3-AA6F-FF0498DE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B99F-A791-CFD5-BC6C-0C7D7AF0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1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D8D9-6247-5CBE-90BB-714B26C5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07DF-843D-89C4-3790-36C83AA7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F325-33E4-5649-2051-2D0908D5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B2513-EF94-B2C7-32BC-03E6D482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48BC8-7662-9D3C-B454-2817BE68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9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4864-9DB1-34B5-71D7-9414E612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A215F-3619-3B7D-1359-46234BBB1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51124-6EC9-9F31-C743-187A5377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E7E4B-A2C5-9F73-BE1D-AE78C882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0AF21-0B5E-39C9-CB03-78450590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16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CC1D-3DB2-8891-87A2-9ECF31AD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8F26-7077-398A-F5C7-25C7276C3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43558-0A0B-D854-AFE9-2A2284670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C1EF2-8813-2896-F7E2-510C844F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67F14-177D-3070-E17D-473553A4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7FD4D-331F-AA9B-9C2A-31D8AD23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90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9ABB-9805-7AE4-D79A-EF82A6DB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D2F6-8FED-285A-CAE7-E195227A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3ADFA-0758-D115-2AA6-526A342BC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C1094-DC96-EFE4-E1AC-826C74E77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B0AD0-79E3-BE94-29C2-F1D25AF1E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CBBD0-2930-A5E3-9F5D-3EBF342F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E695B-3EB4-C62B-ECC6-8ACCED9A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6A3DE-5F6D-03E6-2CAC-BB5B18FB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77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9E03-3A44-B252-0C99-6B814753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6916A-892B-AE6A-F9CF-DDD99E80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0B6F1-6404-1DA2-CEEC-18E7447B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888F6-C867-157E-3E56-9C9B8E2A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0D5F77-04F0-F34D-8E05-061B1A7AF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312555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F62486-0A33-EA40-81FD-74E21C4364D7}"/>
              </a:ext>
            </a:extLst>
          </p:cNvPr>
          <p:cNvSpPr/>
          <p:nvPr userDrawn="1"/>
        </p:nvSpPr>
        <p:spPr>
          <a:xfrm>
            <a:off x="9002" y="0"/>
            <a:ext cx="12312555" cy="6858001"/>
          </a:xfrm>
          <a:prstGeom prst="rect">
            <a:avLst/>
          </a:prstGeom>
          <a:solidFill>
            <a:srgbClr val="31323B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313264-122F-8840-972E-F7873294F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77" y="250107"/>
            <a:ext cx="4910328" cy="1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6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E0140-325E-B008-C650-522AF76C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4663E-B0B5-85BA-EB32-17EBDE0E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AB01F-9C00-2107-9EAF-06E9739C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5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6315-DA0B-241A-AB9D-0605B20A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D8C7-935E-B5F3-D577-E3C6A004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FD462-AAF0-0CD4-A3CB-1B3087C8C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63F7D-6C07-9645-70E2-F2CDE2D0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995CB-FB6C-3499-AC17-7653BAF0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122B6-9268-2BB8-1868-2FCDA7CB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1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18A67-91CB-40B0-A030-7DF73210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E7BDD-6F45-650B-9619-2AEED9EB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E9271-B58E-BA99-5327-BE0572380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935C1-B010-FBED-0F5C-4028F47F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4726D-7EDD-FD94-CD08-B8C6087D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83EC3-28E5-D02B-3C76-32E71FB3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09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879B-17A6-24D5-EBCA-C2454355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E63B1-F97A-9919-3D94-FD905008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79F12-FBAE-BE12-D8D4-ACFC936D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B5748-0874-790B-9AE4-DFAF33EC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08CB8-2ED1-8369-05B3-BE857128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4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7EB94-F875-ECEB-A3A7-5EEBD28C2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B5317-F076-64D3-506F-56A18125B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E84C-4949-FFD8-EA7C-53F9A106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0CD1-0DB3-DA77-5B05-287CEB1D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FBCA3-7DBF-55A9-0E16-AC5D6D2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2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1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6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3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DCDEA1-FD31-154F-8990-16F69BB6F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" b="2298"/>
          <a:stretch/>
        </p:blipFill>
        <p:spPr>
          <a:xfrm>
            <a:off x="-120555" y="0"/>
            <a:ext cx="123125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89A16-EAAB-DE40-A103-5ED11FEA7078}"/>
              </a:ext>
            </a:extLst>
          </p:cNvPr>
          <p:cNvSpPr/>
          <p:nvPr userDrawn="1"/>
        </p:nvSpPr>
        <p:spPr>
          <a:xfrm>
            <a:off x="-120556" y="-1"/>
            <a:ext cx="12312555" cy="6858001"/>
          </a:xfrm>
          <a:prstGeom prst="rect">
            <a:avLst/>
          </a:prstGeom>
          <a:solidFill>
            <a:srgbClr val="31323B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731-9F01-F84E-8685-B301BC258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77" y="250107"/>
            <a:ext cx="4910328" cy="1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7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21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72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83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58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03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2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276EE0-F481-A04C-A645-AAEBA9C5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5034"/>
            <a:ext cx="12192000" cy="4462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4DA0-73D5-A04B-AC0A-F32D9342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D3934-CD41-F740-A40A-7F3EF8AE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2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D6C51A-8505-CE4C-8C9F-388B957AF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95034"/>
            <a:ext cx="12192000" cy="44397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50EF7D-8F73-C243-A7A6-6B71E096D547}"/>
              </a:ext>
            </a:extLst>
          </p:cNvPr>
          <p:cNvSpPr/>
          <p:nvPr userDrawn="1"/>
        </p:nvSpPr>
        <p:spPr>
          <a:xfrm>
            <a:off x="-9286" y="2395033"/>
            <a:ext cx="12312555" cy="4462968"/>
          </a:xfrm>
          <a:prstGeom prst="rect">
            <a:avLst/>
          </a:prstGeom>
          <a:solidFill>
            <a:srgbClr val="FF3D14">
              <a:alpha val="6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4DA0-73D5-A04B-AC0A-F32D9342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D3934-CD41-F740-A40A-7F3EF8AE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2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0D5F77-04F0-F34D-8E05-061B1A7AF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312554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DB88E-3A92-E749-A9EB-7A13A47F1B1D}"/>
              </a:ext>
            </a:extLst>
          </p:cNvPr>
          <p:cNvSpPr/>
          <p:nvPr userDrawn="1"/>
        </p:nvSpPr>
        <p:spPr>
          <a:xfrm>
            <a:off x="0" y="0"/>
            <a:ext cx="12339845" cy="6858001"/>
          </a:xfrm>
          <a:prstGeom prst="rect">
            <a:avLst/>
          </a:prstGeom>
          <a:solidFill>
            <a:srgbClr val="77BAD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59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0D5F77-04F0-F34D-8E05-061B1A7AF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312555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F62486-0A33-EA40-81FD-74E21C4364D7}"/>
              </a:ext>
            </a:extLst>
          </p:cNvPr>
          <p:cNvSpPr/>
          <p:nvPr userDrawn="1"/>
        </p:nvSpPr>
        <p:spPr>
          <a:xfrm>
            <a:off x="9002" y="0"/>
            <a:ext cx="12312555" cy="6858001"/>
          </a:xfrm>
          <a:prstGeom prst="rect">
            <a:avLst/>
          </a:prstGeom>
          <a:solidFill>
            <a:srgbClr val="31323B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313264-122F-8840-972E-F7873294F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77" y="250107"/>
            <a:ext cx="4910328" cy="1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0D5F77-04F0-F34D-8E05-061B1A7AF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312555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DB88E-3A92-E749-A9EB-7A13A47F1B1D}"/>
              </a:ext>
            </a:extLst>
          </p:cNvPr>
          <p:cNvSpPr/>
          <p:nvPr userDrawn="1"/>
        </p:nvSpPr>
        <p:spPr>
          <a:xfrm>
            <a:off x="0" y="4335"/>
            <a:ext cx="12312555" cy="6858001"/>
          </a:xfrm>
          <a:prstGeom prst="rect">
            <a:avLst/>
          </a:prstGeom>
          <a:solidFill>
            <a:srgbClr val="FF3D14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436C55-9FD5-1C4D-AD9A-FB8AB904E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77" y="250107"/>
            <a:ext cx="4910328" cy="1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97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DCDEA1-FD31-154F-8990-16F69BB6F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" b="2298"/>
          <a:stretch/>
        </p:blipFill>
        <p:spPr>
          <a:xfrm>
            <a:off x="-120555" y="0"/>
            <a:ext cx="123125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89A16-EAAB-DE40-A103-5ED11FEA7078}"/>
              </a:ext>
            </a:extLst>
          </p:cNvPr>
          <p:cNvSpPr/>
          <p:nvPr userDrawn="1"/>
        </p:nvSpPr>
        <p:spPr>
          <a:xfrm>
            <a:off x="-120556" y="-1"/>
            <a:ext cx="12312555" cy="6858001"/>
          </a:xfrm>
          <a:prstGeom prst="rect">
            <a:avLst/>
          </a:prstGeom>
          <a:solidFill>
            <a:srgbClr val="31323B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731-9F01-F84E-8685-B301BC2586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77" y="250107"/>
            <a:ext cx="4910328" cy="1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FF3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0D5F77-04F0-F34D-8E05-061B1A7AF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312555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DB88E-3A92-E749-A9EB-7A13A47F1B1D}"/>
              </a:ext>
            </a:extLst>
          </p:cNvPr>
          <p:cNvSpPr/>
          <p:nvPr userDrawn="1"/>
        </p:nvSpPr>
        <p:spPr>
          <a:xfrm>
            <a:off x="0" y="4335"/>
            <a:ext cx="12312555" cy="6858001"/>
          </a:xfrm>
          <a:prstGeom prst="rect">
            <a:avLst/>
          </a:prstGeom>
          <a:solidFill>
            <a:srgbClr val="FF3D14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436C55-9FD5-1C4D-AD9A-FB8AB904E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77" y="250107"/>
            <a:ext cx="4910328" cy="1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349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DCDEA1-FD31-154F-8990-16F69BB6F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162D2D-A7AC-C446-B25B-779C2B71739B}"/>
              </a:ext>
            </a:extLst>
          </p:cNvPr>
          <p:cNvSpPr/>
          <p:nvPr userDrawn="1"/>
        </p:nvSpPr>
        <p:spPr>
          <a:xfrm>
            <a:off x="0" y="4335"/>
            <a:ext cx="12312555" cy="6858001"/>
          </a:xfrm>
          <a:prstGeom prst="rect">
            <a:avLst/>
          </a:prstGeom>
          <a:solidFill>
            <a:srgbClr val="FF3D14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6EAD4-16D4-6A4A-A53B-56664BE11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77" y="250107"/>
            <a:ext cx="4910328" cy="1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B8323F-9CE7-F044-B756-E49C573AC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" b="2297"/>
          <a:stretch/>
        </p:blipFill>
        <p:spPr>
          <a:xfrm>
            <a:off x="-120555" y="0"/>
            <a:ext cx="1231255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DB88E-3A92-E749-A9EB-7A13A47F1B1D}"/>
              </a:ext>
            </a:extLst>
          </p:cNvPr>
          <p:cNvSpPr/>
          <p:nvPr userDrawn="1"/>
        </p:nvSpPr>
        <p:spPr>
          <a:xfrm>
            <a:off x="-120556" y="0"/>
            <a:ext cx="12312555" cy="6858001"/>
          </a:xfrm>
          <a:prstGeom prst="rect">
            <a:avLst/>
          </a:prstGeom>
          <a:solidFill>
            <a:srgbClr val="F8C92C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1323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40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29D890-1C22-7540-B073-C6D424BDC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" b="2298"/>
          <a:stretch/>
        </p:blipFill>
        <p:spPr>
          <a:xfrm>
            <a:off x="-120555" y="0"/>
            <a:ext cx="1231255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89A16-EAAB-DE40-A103-5ED11FEA7078}"/>
              </a:ext>
            </a:extLst>
          </p:cNvPr>
          <p:cNvSpPr/>
          <p:nvPr userDrawn="1"/>
        </p:nvSpPr>
        <p:spPr>
          <a:xfrm>
            <a:off x="-120555" y="0"/>
            <a:ext cx="12312555" cy="6858001"/>
          </a:xfrm>
          <a:prstGeom prst="rect">
            <a:avLst/>
          </a:prstGeom>
          <a:solidFill>
            <a:srgbClr val="77BAD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1323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BC7D4-AD89-AE4A-8C51-AB1DF2C98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959353-33B1-8C45-B8CC-30795251CB36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16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BC7D4-AD89-AE4A-8C51-AB1DF2C98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959353-33B1-8C45-B8CC-30795251CB36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62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BC7D4-AD89-AE4A-8C51-AB1DF2C98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9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rgbClr val="313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F7C03-11C6-C34C-903D-7ED799331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060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rgbClr val="77B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>
                <a:solidFill>
                  <a:srgbClr val="3132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  <a:lvl2pPr>
              <a:defRPr>
                <a:solidFill>
                  <a:srgbClr val="31323B"/>
                </a:solidFill>
              </a:defRPr>
            </a:lvl2pPr>
            <a:lvl3pPr>
              <a:defRPr>
                <a:solidFill>
                  <a:srgbClr val="31323B"/>
                </a:solidFill>
              </a:defRPr>
            </a:lvl3pPr>
            <a:lvl4pPr>
              <a:defRPr>
                <a:solidFill>
                  <a:srgbClr val="31323B"/>
                </a:solidFill>
              </a:defRPr>
            </a:lvl4pPr>
            <a:lvl5pPr>
              <a:defRPr>
                <a:solidFill>
                  <a:srgbClr val="31323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F7C03-11C6-C34C-903D-7ED799331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DCDEA1-FD31-154F-8990-16F69BB6F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162D2D-A7AC-C446-B25B-779C2B71739B}"/>
              </a:ext>
            </a:extLst>
          </p:cNvPr>
          <p:cNvSpPr/>
          <p:nvPr userDrawn="1"/>
        </p:nvSpPr>
        <p:spPr>
          <a:xfrm>
            <a:off x="0" y="4335"/>
            <a:ext cx="12312555" cy="6858001"/>
          </a:xfrm>
          <a:prstGeom prst="rect">
            <a:avLst/>
          </a:prstGeom>
          <a:solidFill>
            <a:srgbClr val="C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6EAD4-16D4-6A4A-A53B-56664BE11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677" y="250107"/>
            <a:ext cx="4910328" cy="11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06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rgbClr val="D9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>
                <a:solidFill>
                  <a:srgbClr val="3132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  <a:lvl2pPr>
              <a:defRPr>
                <a:solidFill>
                  <a:srgbClr val="31323B"/>
                </a:solidFill>
              </a:defRPr>
            </a:lvl2pPr>
            <a:lvl3pPr>
              <a:defRPr>
                <a:solidFill>
                  <a:srgbClr val="31323B"/>
                </a:solidFill>
              </a:defRPr>
            </a:lvl3pPr>
            <a:lvl4pPr>
              <a:defRPr>
                <a:solidFill>
                  <a:srgbClr val="31323B"/>
                </a:solidFill>
              </a:defRPr>
            </a:lvl4pPr>
            <a:lvl5pPr>
              <a:defRPr>
                <a:solidFill>
                  <a:srgbClr val="31323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30523-F088-4E4C-94F3-A127D623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13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rgbClr val="D9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4339397"/>
          </a:xfrm>
        </p:spPr>
        <p:txBody>
          <a:bodyPr/>
          <a:lstStyle>
            <a:lvl1pPr algn="ctr">
              <a:defRPr b="1">
                <a:solidFill>
                  <a:srgbClr val="FF3D1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8" y="4704522"/>
            <a:ext cx="11916136" cy="147244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F79"/>
                </a:solidFill>
              </a:defRPr>
            </a:lvl1pPr>
            <a:lvl2pPr>
              <a:defRPr>
                <a:solidFill>
                  <a:srgbClr val="004F79"/>
                </a:solidFill>
              </a:defRPr>
            </a:lvl2pPr>
            <a:lvl3pPr>
              <a:defRPr>
                <a:solidFill>
                  <a:srgbClr val="004F79"/>
                </a:solidFill>
              </a:defRPr>
            </a:lvl3pPr>
            <a:lvl4pPr>
              <a:defRPr>
                <a:solidFill>
                  <a:srgbClr val="004F79"/>
                </a:solidFill>
              </a:defRPr>
            </a:lvl4pPr>
            <a:lvl5pPr>
              <a:defRPr>
                <a:solidFill>
                  <a:srgbClr val="004F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30523-F088-4E4C-94F3-A127D623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82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D4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4339397"/>
          </a:xfrm>
        </p:spPr>
        <p:txBody>
          <a:bodyPr/>
          <a:lstStyle>
            <a:lvl1pPr algn="ctr">
              <a:defRPr b="1">
                <a:solidFill>
                  <a:srgbClr val="FF3D1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8" y="4704522"/>
            <a:ext cx="3517236" cy="6228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1323B"/>
                </a:solidFill>
              </a:defRPr>
            </a:lvl1pPr>
            <a:lvl2pPr>
              <a:defRPr>
                <a:solidFill>
                  <a:srgbClr val="004F79"/>
                </a:solidFill>
              </a:defRPr>
            </a:lvl2pPr>
            <a:lvl3pPr>
              <a:defRPr>
                <a:solidFill>
                  <a:srgbClr val="004F79"/>
                </a:solidFill>
              </a:defRPr>
            </a:lvl3pPr>
            <a:lvl4pPr>
              <a:defRPr>
                <a:solidFill>
                  <a:srgbClr val="004F79"/>
                </a:solidFill>
              </a:defRPr>
            </a:lvl4pPr>
            <a:lvl5pPr>
              <a:defRPr>
                <a:solidFill>
                  <a:srgbClr val="004F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30523-F088-4E4C-94F3-A127D623D9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51F7FA-D1CE-2E46-8438-1FDFE1C067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6868" y="5476489"/>
            <a:ext cx="3517236" cy="6228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31323B"/>
                </a:solidFill>
              </a:defRPr>
            </a:lvl1pPr>
            <a:lvl2pPr>
              <a:defRPr>
                <a:solidFill>
                  <a:srgbClr val="004F79"/>
                </a:solidFill>
              </a:defRPr>
            </a:lvl2pPr>
            <a:lvl3pPr>
              <a:defRPr>
                <a:solidFill>
                  <a:srgbClr val="004F79"/>
                </a:solidFill>
              </a:defRPr>
            </a:lvl3pPr>
            <a:lvl4pPr>
              <a:defRPr>
                <a:solidFill>
                  <a:srgbClr val="004F79"/>
                </a:solidFill>
              </a:defRPr>
            </a:lvl4pPr>
            <a:lvl5pPr>
              <a:defRPr>
                <a:solidFill>
                  <a:srgbClr val="004F7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4512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rgbClr val="D9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CE0B2-1958-B443-9616-B1201CBDB112}"/>
              </a:ext>
            </a:extLst>
          </p:cNvPr>
          <p:cNvSpPr/>
          <p:nvPr userDrawn="1"/>
        </p:nvSpPr>
        <p:spPr>
          <a:xfrm>
            <a:off x="0" y="1"/>
            <a:ext cx="12192000" cy="1285336"/>
          </a:xfrm>
          <a:prstGeom prst="rect">
            <a:avLst/>
          </a:prstGeom>
          <a:solidFill>
            <a:srgbClr val="004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7D-7F13-794A-9168-949B6D24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7" y="1610435"/>
            <a:ext cx="11916137" cy="4566527"/>
          </a:xfrm>
        </p:spPr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  <a:lvl2pPr>
              <a:defRPr>
                <a:solidFill>
                  <a:srgbClr val="31323B"/>
                </a:solidFill>
              </a:defRPr>
            </a:lvl2pPr>
            <a:lvl3pPr>
              <a:defRPr>
                <a:solidFill>
                  <a:srgbClr val="31323B"/>
                </a:solidFill>
              </a:defRPr>
            </a:lvl3pPr>
            <a:lvl4pPr>
              <a:defRPr>
                <a:solidFill>
                  <a:srgbClr val="31323B"/>
                </a:solidFill>
              </a:defRPr>
            </a:lvl4pPr>
            <a:lvl5pPr>
              <a:defRPr>
                <a:solidFill>
                  <a:srgbClr val="31323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DFD66-FD6E-984B-ABC3-B210A54E8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5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313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6926E-BFC3-B745-93D9-BE9625675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BE466A0-BE80-634D-B3EB-87208AAEE3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F37BF9-9925-4541-913A-C9F70988E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881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77B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6926E-BFC3-B745-93D9-BE9625675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01" y="6351186"/>
            <a:ext cx="2185416" cy="4486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FF1752-3990-7547-AC2B-67AF4CDDAA69}"/>
              </a:ext>
            </a:extLst>
          </p:cNvPr>
          <p:cNvSpPr txBox="1"/>
          <p:nvPr userDrawn="1"/>
        </p:nvSpPr>
        <p:spPr>
          <a:xfrm>
            <a:off x="11750722" y="64826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81ACE-F263-FC49-A811-87D9342C1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6D2FC2-17AE-C943-9EE2-6743B6A16F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2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D9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D821-0B26-A24E-810C-CE10912CF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868" y="365125"/>
            <a:ext cx="11916136" cy="827067"/>
          </a:xfrm>
        </p:spPr>
        <p:txBody>
          <a:bodyPr/>
          <a:lstStyle>
            <a:lvl1pPr>
              <a:defRPr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Today’s Presenters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EBA8-56A7-1F47-88ED-B87384FC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323B"/>
                </a:solidFill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919B8-8CAC-FC43-B921-32CF471A84A5}"/>
              </a:ext>
            </a:extLst>
          </p:cNvPr>
          <p:cNvCxnSpPr/>
          <p:nvPr userDrawn="1"/>
        </p:nvCxnSpPr>
        <p:spPr>
          <a:xfrm>
            <a:off x="6096000" y="2544105"/>
            <a:ext cx="0" cy="24850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7B95E8-A2B2-214A-90B3-6F27CE3D534E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2F2D5E-02DE-944B-9C77-3F6480BAB0D4}"/>
              </a:ext>
            </a:extLst>
          </p:cNvPr>
          <p:cNvCxnSpPr>
            <a:cxnSpLocks/>
          </p:cNvCxnSpPr>
          <p:nvPr userDrawn="1"/>
        </p:nvCxnSpPr>
        <p:spPr>
          <a:xfrm>
            <a:off x="3324733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4B622E-E210-A943-9822-3EA14E6B4A00}"/>
              </a:ext>
            </a:extLst>
          </p:cNvPr>
          <p:cNvCxnSpPr>
            <a:cxnSpLocks/>
          </p:cNvCxnSpPr>
          <p:nvPr userDrawn="1"/>
        </p:nvCxnSpPr>
        <p:spPr>
          <a:xfrm>
            <a:off x="9470512" y="3062288"/>
            <a:ext cx="2233105" cy="0"/>
          </a:xfrm>
          <a:prstGeom prst="line">
            <a:avLst/>
          </a:prstGeom>
          <a:ln w="15875">
            <a:solidFill>
              <a:srgbClr val="FF3D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6E842B-9752-E14C-B9CE-C4CDD4929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33A9A-FB9E-DB4B-934A-E4904E12D8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796" y="2480391"/>
            <a:ext cx="2839698" cy="2612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AC125A-3CA2-754D-A965-28AFBD96D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1559" y="2480391"/>
            <a:ext cx="2839698" cy="26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374B5-A7D0-5948-8656-D435D3F95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92000" cy="3494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B5C99-2835-B645-8ABC-4F26300B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04591"/>
            <a:ext cx="10515600" cy="1145894"/>
          </a:xfrm>
          <a:solidFill>
            <a:srgbClr val="E8BC29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973F-7F33-2C42-96D9-6B1B5108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CCC5-F38D-B141-959D-3B7E8EA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49342-F5F1-4D4B-AEED-3AD627507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184" y="155977"/>
            <a:ext cx="3152173" cy="6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3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DC745E-5837-0F42-80C4-D94E365D6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97" y="-1"/>
            <a:ext cx="12312555" cy="37667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AFD7F0-6FCB-E043-8F6E-B071B907613E}"/>
              </a:ext>
            </a:extLst>
          </p:cNvPr>
          <p:cNvSpPr/>
          <p:nvPr userDrawn="1"/>
        </p:nvSpPr>
        <p:spPr>
          <a:xfrm>
            <a:off x="0" y="4335"/>
            <a:ext cx="12312555" cy="3762447"/>
          </a:xfrm>
          <a:prstGeom prst="rect">
            <a:avLst/>
          </a:prstGeom>
          <a:solidFill>
            <a:srgbClr val="FF3D14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B5C99-2835-B645-8ABC-4F26300B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04591"/>
            <a:ext cx="10515600" cy="1145894"/>
          </a:xfrm>
          <a:solidFill>
            <a:srgbClr val="004F79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973F-7F33-2C42-96D9-6B1B5108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CCC5-F38D-B141-959D-3B7E8EA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49342-F5F1-4D4B-AEED-3AD627507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184" y="155977"/>
            <a:ext cx="3152173" cy="6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26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748C2-9B32-FA47-88C9-77CDF418E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399835" y="2003946"/>
            <a:ext cx="5683170" cy="4042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B5C99-2835-B645-8ABC-4F26300BD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973F-7F33-2C42-96D9-6B1B5108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CCC5-F38D-B141-959D-3B7E8EA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FAA25-D650-DE49-AA97-F6C799B91092}"/>
              </a:ext>
            </a:extLst>
          </p:cNvPr>
          <p:cNvSpPr txBox="1"/>
          <p:nvPr userDrawn="1"/>
        </p:nvSpPr>
        <p:spPr>
          <a:xfrm>
            <a:off x="831850" y="6321398"/>
            <a:ext cx="26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rgbClr val="FF3D14"/>
                </a:solidFill>
                <a:latin typeface="Verdana" panose="020B0604030504040204" pitchFamily="34" charset="0"/>
              </a:rPr>
              <a:t>abrigo.com</a:t>
            </a:r>
          </a:p>
        </p:txBody>
      </p:sp>
    </p:spTree>
    <p:extLst>
      <p:ext uri="{BB962C8B-B14F-4D97-AF65-F5344CB8AC3E}">
        <p14:creationId xmlns:p14="http://schemas.microsoft.com/office/powerpoint/2010/main" val="113870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B8323F-9CE7-F044-B756-E49C573AC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" b="2297"/>
          <a:stretch/>
        </p:blipFill>
        <p:spPr>
          <a:xfrm>
            <a:off x="-120555" y="0"/>
            <a:ext cx="1231255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DB88E-3A92-E749-A9EB-7A13A47F1B1D}"/>
              </a:ext>
            </a:extLst>
          </p:cNvPr>
          <p:cNvSpPr/>
          <p:nvPr userDrawn="1"/>
        </p:nvSpPr>
        <p:spPr>
          <a:xfrm>
            <a:off x="-120556" y="0"/>
            <a:ext cx="12312555" cy="6858001"/>
          </a:xfrm>
          <a:prstGeom prst="rect">
            <a:avLst/>
          </a:prstGeom>
          <a:solidFill>
            <a:srgbClr val="F8C92C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B632-CE2E-214D-B4BF-8A33DE279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95033"/>
            <a:ext cx="9829800" cy="2156188"/>
          </a:xfrm>
        </p:spPr>
        <p:txBody>
          <a:bodyPr anchor="b"/>
          <a:lstStyle>
            <a:lvl1pPr algn="l">
              <a:defRPr sz="6000" b="0" i="0">
                <a:solidFill>
                  <a:srgbClr val="31323B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46018-A235-7D4A-BE07-012535FE1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87746"/>
            <a:ext cx="9829800" cy="57005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1323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10C5-7FF0-CA48-A4E5-2941E74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F384417-4F07-DB4A-8A6C-DBD6931F0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7D935-600A-684E-B12E-F2DBCA6D4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79" y="316224"/>
            <a:ext cx="4911524" cy="11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19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5C99-2835-B645-8ABC-4F26300B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973F-7F33-2C42-96D9-6B1B5108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CCC5-F38D-B141-959D-3B7E8EA8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78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A6B4-C5BE-3144-9E34-7D5CF809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6"/>
            <a:ext cx="11916136" cy="863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106E-7423-294A-A6F6-E255141EC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868" y="1825625"/>
            <a:ext cx="585293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3B097-92F6-474E-A2C6-AE2BE930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1080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BAB5-E7BA-B541-AAD8-47D6E4A7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F877F-B8DC-1E40-B2CF-0DDAC2204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1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A6B4-C5BE-3144-9E34-7D5CF809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365126"/>
            <a:ext cx="11916136" cy="863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106E-7423-294A-A6F6-E255141EC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868" y="1825625"/>
            <a:ext cx="585293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3B097-92F6-474E-A2C6-AE2BE930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1080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BAB5-E7BA-B541-AAD8-47D6E4A7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F877F-B8DC-1E40-B2CF-0DDAC2204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831569-60C5-FC4E-82BF-DBA7AE432F4B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340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A6B4-C5BE-3144-9E34-7D5CF8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106E-7423-294A-A6F6-E255141EC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3B097-92F6-474E-A2C6-AE2BE930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4BAB5-E7BA-B541-AAD8-47D6E4A7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7F877F-B8DC-1E40-B2CF-0DDAC2204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881EB0-C09C-294A-8C53-4FDA06151645}"/>
              </a:ext>
            </a:extLst>
          </p:cNvPr>
          <p:cNvCxnSpPr>
            <a:cxnSpLocks/>
          </p:cNvCxnSpPr>
          <p:nvPr userDrawn="1"/>
        </p:nvCxnSpPr>
        <p:spPr>
          <a:xfrm>
            <a:off x="166868" y="1300163"/>
            <a:ext cx="11916136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894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454C-5988-CF40-8FF7-2C87B101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9E2B-A42F-4348-A93B-80720D21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D9B8A-A882-9C41-B59F-A01BB9B9E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F4B37-DC63-DC42-919A-C872BD9F3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486B3-BD4B-F545-87FF-E2752A7E7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378FD-AE11-864A-8114-CC1A3FC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7382E9-7EFE-B94F-868F-D1AA36998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421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19AA-6E66-AF4F-A055-84AD6AAA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2AFB5-2EF9-854D-B821-50542EF0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04234-E170-9248-AA7D-E30685F0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09169-302A-C247-A8D2-D4DEBDA5B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" y="6341222"/>
            <a:ext cx="2186649" cy="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86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843BA-EB28-8242-9104-BCD30FE1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1792A-27D4-E34C-BD86-32789178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3CC29-8D3C-0E49-B73E-6EC978365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399835" y="2003946"/>
            <a:ext cx="5683170" cy="40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52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46DAB-0D4B-044A-A88D-B867D365E212}"/>
              </a:ext>
            </a:extLst>
          </p:cNvPr>
          <p:cNvSpPr/>
          <p:nvPr userDrawn="1"/>
        </p:nvSpPr>
        <p:spPr>
          <a:xfrm>
            <a:off x="7315200" y="3362036"/>
            <a:ext cx="4876799" cy="3495964"/>
          </a:xfrm>
          <a:prstGeom prst="rect">
            <a:avLst/>
          </a:prstGeom>
          <a:solidFill>
            <a:srgbClr val="313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19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843BA-EB28-8242-9104-BCD30FE1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1792A-27D4-E34C-BD86-32789178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68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9690-E17A-B84F-ADE3-08C0CE7D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F138-60A9-BC4C-9233-CB6CF57F4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711CF-87E3-104A-BC8D-8B9C201C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435C3-1DA2-7B4F-B91F-129A7ADA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A87C7-4AE3-764C-BA23-814720E8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033B5-8267-DB4B-AE8C-34F53529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8E7FA-A0EE-0042-932F-82C03B0C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0" y="365126"/>
            <a:ext cx="11886234" cy="863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6C798-ACEE-6E48-9C8B-0392EFAE1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770" y="1596792"/>
            <a:ext cx="11886234" cy="458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5438F-18D5-5744-A57E-4FD355B80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805" y="6336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9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46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680" r:id="rId40"/>
    <p:sldLayoutId id="2147483663" r:id="rId41"/>
    <p:sldLayoutId id="2147483665" r:id="rId42"/>
    <p:sldLayoutId id="2147483666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FB581-6BDE-30EF-B218-43582DD8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0D41A-CAB1-5DA3-7440-D54F610AE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0DCF7-06DA-48F2-F338-7F53D5DAC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C615-CE56-FB12-529E-E04263C00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6B09-ED24-B6DF-A468-3B1A8F12B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234458-F6D0-4052-9A3D-04E7CDB83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8E7FA-A0EE-0042-932F-82C03B0C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0" y="365126"/>
            <a:ext cx="11886234" cy="863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6C798-ACEE-6E48-9C8B-0392EFAE1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770" y="1596792"/>
            <a:ext cx="11886234" cy="458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5438F-18D5-5744-A57E-4FD355B80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805" y="6336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4417-4F07-DB4A-8A6C-DBD6931F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808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sv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17" Type="http://schemas.openxmlformats.org/officeDocument/2006/relationships/image" Target="../media/image63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svg"/><Relationship Id="rId15" Type="http://schemas.openxmlformats.org/officeDocument/2006/relationships/image" Target="../media/image61.png"/><Relationship Id="rId10" Type="http://schemas.openxmlformats.org/officeDocument/2006/relationships/image" Target="../media/image56.sv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rot="5400000">
            <a:off x="877711" y="-877711"/>
            <a:ext cx="6858000" cy="8613422"/>
          </a:xfrm>
          <a:prstGeom prst="flowChartManualInput">
            <a:avLst/>
          </a:prstGeom>
          <a:solidFill>
            <a:srgbClr val="003C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2997C-905B-274F-91B1-150664FDA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74" r="78609" b="68446"/>
          <a:stretch/>
        </p:blipFill>
        <p:spPr>
          <a:xfrm>
            <a:off x="9764889" y="4926172"/>
            <a:ext cx="1614311" cy="19318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736241">
            <a:off x="7760268" y="-196460"/>
            <a:ext cx="383355" cy="7444583"/>
          </a:xfrm>
          <a:prstGeom prst="rect">
            <a:avLst/>
          </a:prstGeom>
          <a:solidFill>
            <a:srgbClr val="81684A"/>
          </a:solidFill>
          <a:ln>
            <a:solidFill>
              <a:srgbClr val="816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485" y="524556"/>
            <a:ext cx="6550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147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TEXAS REGIONAL BANK</a:t>
            </a:r>
            <a:endParaRPr lang="en-US" sz="16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5" name="Annual…"/>
          <p:cNvSpPr/>
          <p:nvPr/>
        </p:nvSpPr>
        <p:spPr>
          <a:xfrm>
            <a:off x="403485" y="2783983"/>
            <a:ext cx="7188215" cy="8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577850">
              <a:lnSpc>
                <a:spcPct val="90000"/>
              </a:lnSpc>
              <a:defRPr sz="14400" b="1" cap="all" spc="288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Abrigo </a:t>
            </a:r>
            <a:r>
              <a:rPr lang="en-US"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Loan Origination</a:t>
            </a:r>
            <a:endParaRPr lang="en-US" sz="3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577850">
              <a:lnSpc>
                <a:spcPct val="90000"/>
              </a:lnSpc>
              <a:defRPr sz="14400" b="1" cap="all" spc="288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Town Hall # 2</a:t>
            </a:r>
            <a:endParaRPr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88F3B4-7F96-5C5B-450A-555FB706EC1E}"/>
              </a:ext>
            </a:extLst>
          </p:cNvPr>
          <p:cNvSpPr txBox="1"/>
          <p:nvPr/>
        </p:nvSpPr>
        <p:spPr>
          <a:xfrm>
            <a:off x="609600" y="5568920"/>
            <a:ext cx="48177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February 25, </a:t>
            </a:r>
            <a:r>
              <a:rPr lang="en-US" sz="2800" dirty="0">
                <a:solidFill>
                  <a:schemeClr val="bg1"/>
                </a:solidFill>
              </a:rPr>
              <a:t>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BF180A-9836-754F-9931-C4E2ADC3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2957522"/>
            <a:ext cx="3733800" cy="9429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ea typeface="Verdana" panose="020B0604030504040204" pitchFamily="34" charset="0"/>
              </a:rPr>
              <a:t>Our Project Team</a:t>
            </a:r>
          </a:p>
        </p:txBody>
      </p:sp>
      <p:graphicFrame>
        <p:nvGraphicFramePr>
          <p:cNvPr id="8" name="Table Placeholder 4">
            <a:extLst>
              <a:ext uri="{FF2B5EF4-FFF2-40B4-BE49-F238E27FC236}">
                <a16:creationId xmlns:a16="http://schemas.microsoft.com/office/drawing/2014/main" id="{8F826A6D-1A3B-0042-B0FA-90AAB8F9A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401034"/>
              </p:ext>
            </p:extLst>
          </p:nvPr>
        </p:nvGraphicFramePr>
        <p:xfrm>
          <a:off x="4831686" y="55504"/>
          <a:ext cx="7053375" cy="669820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75479">
                  <a:extLst>
                    <a:ext uri="{9D8B030D-6E8A-4147-A177-3AD203B41FA5}">
                      <a16:colId xmlns:a16="http://schemas.microsoft.com/office/drawing/2014/main" val="3749877895"/>
                    </a:ext>
                  </a:extLst>
                </a:gridCol>
                <a:gridCol w="3677896">
                  <a:extLst>
                    <a:ext uri="{9D8B030D-6E8A-4147-A177-3AD203B41FA5}">
                      <a16:colId xmlns:a16="http://schemas.microsoft.com/office/drawing/2014/main" val="2170494640"/>
                    </a:ext>
                  </a:extLst>
                </a:gridCol>
              </a:tblGrid>
              <a:tr h="513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Role</a:t>
                      </a:r>
                      <a:endParaRPr lang="en-US" sz="1500" b="1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072" marR="67072" marT="33536" marB="335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Contact</a:t>
                      </a:r>
                      <a:endParaRPr lang="en-US" sz="1500" b="1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072" marR="67072" marT="33536" marB="33536" anchor="ctr"/>
                </a:tc>
                <a:extLst>
                  <a:ext uri="{0D108BD9-81ED-4DB2-BD59-A6C34878D82A}">
                    <a16:rowId xmlns:a16="http://schemas.microsoft.com/office/drawing/2014/main" val="646569479"/>
                  </a:ext>
                </a:extLst>
              </a:tr>
              <a:tr h="454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Executive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Sponsors</a:t>
                      </a:r>
                      <a:endParaRPr lang="en-US" sz="15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072" marR="67072" marT="33536" marB="335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Cesar Suarez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Brent Baldree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Michael Lamon</a:t>
                      </a:r>
                    </a:p>
                  </a:txBody>
                  <a:tcPr marL="67072" marR="67072" marT="33536" marB="33536" anchor="ctr"/>
                </a:tc>
                <a:extLst>
                  <a:ext uri="{0D108BD9-81ED-4DB2-BD59-A6C34878D82A}">
                    <a16:rowId xmlns:a16="http://schemas.microsoft.com/office/drawing/2014/main" val="3400971922"/>
                  </a:ext>
                </a:extLst>
              </a:tr>
              <a:tr h="84935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Manager</a:t>
                      </a:r>
                      <a:endParaRPr lang="en-US" sz="15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072" marR="67072" marT="33536" marB="33536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Gregg Booth</a:t>
                      </a:r>
                    </a:p>
                  </a:txBody>
                  <a:tcPr marL="67072" marR="67072" marT="33536" marB="33536" anchor="ctr"/>
                </a:tc>
                <a:extLst>
                  <a:ext uri="{0D108BD9-81ED-4DB2-BD59-A6C34878D82A}">
                    <a16:rowId xmlns:a16="http://schemas.microsoft.com/office/drawing/2014/main" val="3010373353"/>
                  </a:ext>
                </a:extLst>
              </a:tr>
              <a:tr h="84935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Sageworks Admin/Champion</a:t>
                      </a:r>
                      <a:endParaRPr lang="en-US" sz="1500" b="1" i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072" marR="67072" marT="33536" marB="33536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Chris Villarreal</a:t>
                      </a:r>
                    </a:p>
                  </a:txBody>
                  <a:tcPr marL="67072" marR="67072" marT="33536" marB="33536" anchor="ctr"/>
                </a:tc>
                <a:extLst>
                  <a:ext uri="{0D108BD9-81ED-4DB2-BD59-A6C34878D82A}">
                    <a16:rowId xmlns:a16="http://schemas.microsoft.com/office/drawing/2014/main" val="2353276394"/>
                  </a:ext>
                </a:extLst>
              </a:tr>
              <a:tr h="981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Lending SMEs</a:t>
                      </a:r>
                      <a:endParaRPr lang="en-US" sz="15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072" marR="67072" marT="33536" marB="335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Cesar Suarez</a:t>
                      </a:r>
                    </a:p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Laura Villarreal</a:t>
                      </a:r>
                    </a:p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Margie Rebollar</a:t>
                      </a:r>
                    </a:p>
                  </a:txBody>
                  <a:tcPr marL="67072" marR="67072" marT="33536" marB="33536" anchor="ctr"/>
                </a:tc>
                <a:extLst>
                  <a:ext uri="{0D108BD9-81ED-4DB2-BD59-A6C34878D82A}">
                    <a16:rowId xmlns:a16="http://schemas.microsoft.com/office/drawing/2014/main" val="2611149591"/>
                  </a:ext>
                </a:extLst>
              </a:tr>
              <a:tr h="770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Credit Underwriting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SMEs</a:t>
                      </a:r>
                      <a:endParaRPr lang="en-US" sz="15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072" marR="67072" marT="33536" marB="335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Jessica Adame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Gaby Garza</a:t>
                      </a:r>
                    </a:p>
                  </a:txBody>
                  <a:tcPr marL="67072" marR="67072" marT="33536" marB="33536" anchor="ctr"/>
                </a:tc>
                <a:extLst>
                  <a:ext uri="{0D108BD9-81ED-4DB2-BD59-A6C34878D82A}">
                    <a16:rowId xmlns:a16="http://schemas.microsoft.com/office/drawing/2014/main" val="2536437152"/>
                  </a:ext>
                </a:extLst>
              </a:tr>
              <a:tr h="770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Operations/Admin SMEs</a:t>
                      </a:r>
                      <a:endParaRPr lang="en-US" sz="1500" b="1" i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072" marR="67072" marT="33536" marB="335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Rebecca Rodriguez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Ricki Wilson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Marie Deleon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Cassandra Jasso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Ed Bird</a:t>
                      </a:r>
                    </a:p>
                  </a:txBody>
                  <a:tcPr marL="67072" marR="67072" marT="33536" marB="33536" anchor="ctr"/>
                </a:tc>
                <a:extLst>
                  <a:ext uri="{0D108BD9-81ED-4DB2-BD59-A6C34878D82A}">
                    <a16:rowId xmlns:a16="http://schemas.microsoft.com/office/drawing/2014/main" val="574841690"/>
                  </a:ext>
                </a:extLst>
              </a:tr>
              <a:tr h="770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Report Writers</a:t>
                      </a:r>
                      <a:endParaRPr lang="en-US" sz="1500" b="1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7072" marR="67072" marT="33536" marB="33536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Michael Elsik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Ronda Johnson</a:t>
                      </a:r>
                    </a:p>
                  </a:txBody>
                  <a:tcPr marL="67072" marR="67072" marT="33536" marB="33536" anchor="ctr"/>
                </a:tc>
                <a:extLst>
                  <a:ext uri="{0D108BD9-81ED-4DB2-BD59-A6C34878D82A}">
                    <a16:rowId xmlns:a16="http://schemas.microsoft.com/office/drawing/2014/main" val="159509234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7E1D1-F30A-8E9C-E702-8449BBBD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4417-4F07-DB4A-8A6C-DBD6931F06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DB68-1435-4A7F-A69B-8BC23C61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13751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we will keep you informed.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9928D80-57FA-CA61-892E-FF3B5423A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560437"/>
              </p:ext>
            </p:extLst>
          </p:nvPr>
        </p:nvGraphicFramePr>
        <p:xfrm>
          <a:off x="776491" y="1560318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95AF-D065-4702-B715-CDD8C080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5" y="6455664"/>
            <a:ext cx="12009501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0F384417-4F07-DB4A-8A6C-DBD6931F062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994BED-7498-F2CE-0C80-BE947A53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8" y="182563"/>
            <a:ext cx="3086695" cy="827067"/>
          </a:xfrm>
        </p:spPr>
        <p:txBody>
          <a:bodyPr/>
          <a:lstStyle/>
          <a:p>
            <a:pPr algn="l"/>
            <a:r>
              <a:rPr lang="en-US" dirty="0"/>
              <a:t>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1213E-8D05-15B2-8694-349EA925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868" y="6336898"/>
            <a:ext cx="11916137" cy="365125"/>
          </a:xfrm>
        </p:spPr>
        <p:txBody>
          <a:bodyPr/>
          <a:lstStyle/>
          <a:p>
            <a:pPr algn="ctr"/>
            <a:fld id="{0F384417-4F07-DB4A-8A6C-DBD6931F062A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ctr"/>
              <a:t>12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F76896-76D1-5215-88FC-1759E50189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6868" y="1758697"/>
            <a:ext cx="649273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When: </a:t>
            </a:r>
            <a:r>
              <a:rPr lang="en-US" sz="2000" b="1" dirty="0">
                <a:ea typeface="Verdana" panose="020B0604030504040204" pitchFamily="34" charset="0"/>
              </a:rPr>
              <a:t>Wednesday, Feb 25th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Who: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All lending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How: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An email will be sent from Cesar following this afternoon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Follow Up: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We will share high-level themes from the survey and how we plan to respond.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595030-30D6-3F0C-1704-175AEB2A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307" y="186180"/>
            <a:ext cx="3968126" cy="651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43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5" descr="Pen placed on top of a signature line">
            <a:extLst>
              <a:ext uri="{FF2B5EF4-FFF2-40B4-BE49-F238E27FC236}">
                <a16:creationId xmlns:a16="http://schemas.microsoft.com/office/drawing/2014/main" id="{221F8C06-C0C2-7C2F-BFD0-9B12D5A8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09546-B5CF-5EE7-6A01-56B7B3C4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  <a:latin typeface="+mj-lt"/>
              </a:rPr>
              <a:t>Live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4007-1DE7-2774-7E81-A0F2E4E2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Dynamic Loan Application by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Christopher Villarreal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96CDA-F559-1D9B-58B7-7814D925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350" y="6336898"/>
            <a:ext cx="11949655" cy="365125"/>
          </a:xfrm>
        </p:spPr>
        <p:txBody>
          <a:bodyPr/>
          <a:lstStyle/>
          <a:p>
            <a:pPr algn="ctr"/>
            <a:fld id="{0F384417-4F07-DB4A-8A6C-DBD6931F062A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70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4E9ED-B62A-CAC7-D623-554A9EC6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2163-A628-4F43-0418-2FF36B1F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7" y="423500"/>
            <a:ext cx="7900808" cy="82706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Agenda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8F53D-E497-BC9C-BA3C-AA4410C5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867" y="6336898"/>
            <a:ext cx="11916138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0F384417-4F07-DB4A-8A6C-DBD6931F062A}" type="slidenum">
              <a:rPr lang="en-US">
                <a:solidFill>
                  <a:srgbClr val="595959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D9708-F05E-8A9D-75EF-B18893DE3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Why We Must Change</a:t>
            </a:r>
          </a:p>
          <a:p>
            <a:r>
              <a:rPr lang="en-US" sz="2400" dirty="0"/>
              <a:t>Where We Are in the Journey</a:t>
            </a:r>
          </a:p>
          <a:p>
            <a:r>
              <a:rPr lang="en-US" sz="2400" dirty="0"/>
              <a:t>Staying Connected &amp; Informed</a:t>
            </a:r>
          </a:p>
          <a:p>
            <a:r>
              <a:rPr lang="en-US" sz="2400" dirty="0"/>
              <a:t>Live Walkthrough of our Dynamic Application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B9056-0566-3702-02CA-DC389D50E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567" y="252242"/>
            <a:ext cx="306354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6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F9D8-F552-41BD-809C-4410AA37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Responding to the Challenge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271571-C4FD-4710-86CC-7880E762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70" y="1647758"/>
            <a:ext cx="6775108" cy="4566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u="sng" dirty="0"/>
              <a:t>The Chairman’s Vision</a:t>
            </a:r>
          </a:p>
          <a:p>
            <a:r>
              <a:rPr lang="en-US" sz="1600" dirty="0"/>
              <a:t>Deliver consumer loans within 1 hour</a:t>
            </a:r>
          </a:p>
          <a:p>
            <a:r>
              <a:rPr lang="en-US" sz="1600" dirty="0"/>
              <a:t>Deliver small business loans approvals within 48 hours</a:t>
            </a:r>
          </a:p>
          <a:p>
            <a:r>
              <a:rPr lang="en-US" sz="1600" dirty="0"/>
              <a:t>Deliver commercial loan approvals within 5-7 days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1600" dirty="0"/>
              <a:t>If we do not modernize our loan platform, we will not be able to meet these expectations consistently.  And when we can’t meet them, our competitors will.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If we do not change:</a:t>
            </a:r>
          </a:p>
          <a:p>
            <a:r>
              <a:rPr lang="en-US" sz="1600" dirty="0"/>
              <a:t>We cannot scale efficiently</a:t>
            </a:r>
          </a:p>
          <a:p>
            <a:r>
              <a:rPr lang="en-US" sz="1600" dirty="0"/>
              <a:t>We will remain dependent on manual tasks</a:t>
            </a:r>
          </a:p>
          <a:p>
            <a:r>
              <a:rPr lang="en-US" sz="1600" dirty="0"/>
              <a:t>SLA goals will be inconsistent</a:t>
            </a:r>
          </a:p>
          <a:p>
            <a:r>
              <a:rPr lang="en-US" sz="1600" dirty="0"/>
              <a:t>Competitors will move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7FCE0-F3D0-4DF0-B9AB-E2BDF121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867" y="6336898"/>
            <a:ext cx="11916138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F384417-4F07-DB4A-8A6C-DBD6931F06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BCF50-F968-6478-88AE-0E451D1F05AD}"/>
              </a:ext>
            </a:extLst>
          </p:cNvPr>
          <p:cNvSpPr/>
          <p:nvPr/>
        </p:nvSpPr>
        <p:spPr>
          <a:xfrm>
            <a:off x="8804276" y="1409725"/>
            <a:ext cx="3113280" cy="4197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RM Customer Insights App">
            <a:extLst>
              <a:ext uri="{FF2B5EF4-FFF2-40B4-BE49-F238E27FC236}">
                <a16:creationId xmlns:a16="http://schemas.microsoft.com/office/drawing/2014/main" id="{C3131745-CD29-0420-0BB5-3BD13444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2476" y="1976583"/>
            <a:ext cx="2476880" cy="29048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45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4E9ED-B62A-CAC7-D623-554A9EC6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2163-A628-4F43-0418-2FF36B1F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Drivers for this Change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6232C8-46CA-E70E-74CE-C44DADF4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44" y="1582443"/>
            <a:ext cx="8088370" cy="456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Today, a single commercial deal can touch 20+ systems (spreadsheets, emails, folders, PDFs, manual reports) and requires multiple handoffs.  This is not a people issue – it’s a platform issue.  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Forms &amp; Applications</a:t>
            </a:r>
          </a:p>
          <a:p>
            <a:pPr>
              <a:buFontTx/>
              <a:buChar char="-"/>
            </a:pPr>
            <a:r>
              <a:rPr lang="en-US" sz="1500" dirty="0"/>
              <a:t>Application- PDF				- AFR Flood Cert- manual</a:t>
            </a:r>
          </a:p>
          <a:p>
            <a:pPr>
              <a:buFontTx/>
              <a:buChar char="-"/>
            </a:pPr>
            <a:r>
              <a:rPr lang="en-US" sz="1500" dirty="0"/>
              <a:t>F/S collection- email, folders, BME		- Policy waivers- word to PDF</a:t>
            </a:r>
          </a:p>
          <a:p>
            <a:pPr>
              <a:buFontTx/>
              <a:buChar char="-"/>
            </a:pPr>
            <a:r>
              <a:rPr lang="en-US" sz="1500" dirty="0"/>
              <a:t>CAR- Excel to PDF			- Booking worksheet- word to PDF</a:t>
            </a:r>
          </a:p>
          <a:p>
            <a:pPr>
              <a:buFontTx/>
              <a:buChar char="-"/>
            </a:pPr>
            <a:r>
              <a:rPr lang="en-US" sz="1500" dirty="0"/>
              <a:t>Approval- Baker Hill, Excel, Word, PDF	- Loan terms- Compliance One</a:t>
            </a:r>
          </a:p>
          <a:p>
            <a:pPr>
              <a:buFontTx/>
              <a:buChar char="-"/>
            </a:pPr>
            <a:r>
              <a:rPr lang="en-US" sz="1500" dirty="0"/>
              <a:t>Debt-Deposit Recap- Excel, Word, PDF	- Doc Prep- manual</a:t>
            </a:r>
          </a:p>
          <a:p>
            <a:pPr>
              <a:buFontTx/>
              <a:buChar char="-"/>
            </a:pPr>
            <a:r>
              <a:rPr lang="en-US" sz="1500" dirty="0"/>
              <a:t>CBR- Manually generated			- Booking- manual</a:t>
            </a:r>
          </a:p>
          <a:p>
            <a:pPr>
              <a:buFontTx/>
              <a:buChar char="-"/>
            </a:pPr>
            <a:r>
              <a:rPr lang="en-US" sz="1500" dirty="0"/>
              <a:t>OFAC- Manually generated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8F53D-E497-BC9C-BA3C-AA4410C5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867" y="6336898"/>
            <a:ext cx="11916138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F384417-4F07-DB4A-8A6C-DBD6931F06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5DF615-3152-04B5-7F21-92F03B28D44A}"/>
              </a:ext>
            </a:extLst>
          </p:cNvPr>
          <p:cNvSpPr/>
          <p:nvPr/>
        </p:nvSpPr>
        <p:spPr>
          <a:xfrm>
            <a:off x="8804276" y="1409725"/>
            <a:ext cx="3113280" cy="4197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RM Customer Insights App">
            <a:extLst>
              <a:ext uri="{FF2B5EF4-FFF2-40B4-BE49-F238E27FC236}">
                <a16:creationId xmlns:a16="http://schemas.microsoft.com/office/drawing/2014/main" id="{F712F6CC-198A-5B03-ABEC-39AD1A7C2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2476" y="1976583"/>
            <a:ext cx="2476880" cy="29048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638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3B927-53FC-23AC-D2D5-28729173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E236-8839-79D0-702D-9253D4E7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6" y="515863"/>
            <a:ext cx="8277224" cy="827067"/>
          </a:xfrm>
        </p:spPr>
        <p:txBody>
          <a:bodyPr>
            <a:noAutofit/>
          </a:bodyPr>
          <a:lstStyle/>
          <a:p>
            <a:pPr algn="l"/>
            <a:r>
              <a:rPr lang="en-US" sz="3100" dirty="0"/>
              <a:t>Manual Tracking </a:t>
            </a:r>
            <a:r>
              <a:rPr lang="en-US" sz="3100" dirty="0">
                <a:sym typeface="Wingdings" panose="05000000000000000000" pitchFamily="2" charset="2"/>
              </a:rPr>
              <a:t></a:t>
            </a:r>
            <a:r>
              <a:rPr lang="en-US" sz="3100" dirty="0"/>
              <a:t> Real-Time Reporting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35122F-FDBD-921F-A0D5-72A5B5A9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58" y="1591774"/>
            <a:ext cx="7605532" cy="456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Today, most of our reporting is manual.  It lives in spreadsheets; it is updated periodically.  And often, it reflects a point in time — not real time reality.  </a:t>
            </a:r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r>
              <a:rPr lang="en-US" sz="1800" b="1" dirty="0"/>
              <a:t>That means:</a:t>
            </a:r>
          </a:p>
          <a:p>
            <a:r>
              <a:rPr lang="en-US" sz="1800" dirty="0"/>
              <a:t>Pipeline reporting requires continuous manual updates.</a:t>
            </a:r>
          </a:p>
          <a:p>
            <a:r>
              <a:rPr lang="en-US" sz="1800" dirty="0"/>
              <a:t>Management spends time reconciling numbers.</a:t>
            </a:r>
          </a:p>
          <a:p>
            <a:r>
              <a:rPr lang="en-US" sz="1800" dirty="0"/>
              <a:t>Lenders spend time explaining where deals are.</a:t>
            </a:r>
          </a:p>
          <a:p>
            <a:r>
              <a:rPr lang="en-US" sz="1800" dirty="0"/>
              <a:t>Internal production teams are distracted from production.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work hard to maintain visibility.  Reporting should reflect our efforts; reporting should not be the effort.  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88DCF-AFE6-0A86-FB4E-4547D35B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6" y="6336898"/>
            <a:ext cx="11978229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F384417-4F07-DB4A-8A6C-DBD6931F06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978468-353E-1C8F-C9F7-E330E49EE854}"/>
              </a:ext>
            </a:extLst>
          </p:cNvPr>
          <p:cNvSpPr/>
          <p:nvPr/>
        </p:nvSpPr>
        <p:spPr>
          <a:xfrm>
            <a:off x="8804276" y="1409725"/>
            <a:ext cx="3113280" cy="4197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RM Customer Insights App">
            <a:extLst>
              <a:ext uri="{FF2B5EF4-FFF2-40B4-BE49-F238E27FC236}">
                <a16:creationId xmlns:a16="http://schemas.microsoft.com/office/drawing/2014/main" id="{8079AF3E-34DB-45DA-BBA0-6C01861A0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2476" y="1976583"/>
            <a:ext cx="2476880" cy="29048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924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DB20A-B4D5-4259-45B2-4C14EF0EC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AF8A-55B3-194E-2E35-DB88FC28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Financial Tracking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44A63E-B7F9-97E4-EDC5-5C3F5850E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57" y="1629096"/>
            <a:ext cx="7390928" cy="456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Financial statement journey</a:t>
            </a:r>
          </a:p>
          <a:p>
            <a:r>
              <a:rPr lang="en-US" sz="1600" dirty="0"/>
              <a:t>Email/scan </a:t>
            </a:r>
            <a:r>
              <a:rPr lang="en-US" sz="1600" dirty="0">
                <a:sym typeface="Wingdings" panose="05000000000000000000" pitchFamily="2" charset="2"/>
              </a:rPr>
              <a:t> Personal share drive  CAR Folder  Credit Folder</a:t>
            </a:r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    Goldstar Ticket  BME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Last year alone, we internally moved over 60 thousand financial documents between departments. That is friction. That is time. That is capacity lost.</a:t>
            </a:r>
            <a:endParaRPr lang="en-US" sz="1600" dirty="0"/>
          </a:p>
          <a:p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1EC81-074F-0DE2-ADE3-644614B1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867" y="6336898"/>
            <a:ext cx="11916138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F384417-4F07-DB4A-8A6C-DBD6931F06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6D0EAA-C324-CDB3-7874-68DB9F63AC78}"/>
              </a:ext>
            </a:extLst>
          </p:cNvPr>
          <p:cNvSpPr/>
          <p:nvPr/>
        </p:nvSpPr>
        <p:spPr>
          <a:xfrm>
            <a:off x="8804276" y="1409725"/>
            <a:ext cx="3113280" cy="4197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RM Customer Insights App">
            <a:extLst>
              <a:ext uri="{FF2B5EF4-FFF2-40B4-BE49-F238E27FC236}">
                <a16:creationId xmlns:a16="http://schemas.microsoft.com/office/drawing/2014/main" id="{560B9A30-65D3-72A4-4991-D0D2C4ECF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2476" y="1976583"/>
            <a:ext cx="2476880" cy="29048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282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7B74-DBED-CB67-E35C-97E444FA2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2347-6F34-E3D0-CD4F-41599CEC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does this mean for you?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E1C856-85EC-5207-F569-14E5C917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8" y="1610435"/>
            <a:ext cx="6644479" cy="4566527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29FF0-3A16-E9AB-DBA6-218FFCD4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867" y="6336898"/>
            <a:ext cx="11916138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F384417-4F07-DB4A-8A6C-DBD6931F06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FC3A03-5050-FAA3-D413-A6FEB7601C6B}"/>
              </a:ext>
            </a:extLst>
          </p:cNvPr>
          <p:cNvSpPr/>
          <p:nvPr/>
        </p:nvSpPr>
        <p:spPr>
          <a:xfrm>
            <a:off x="8804276" y="1409725"/>
            <a:ext cx="3113280" cy="4197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RM Customer Insights App">
            <a:extLst>
              <a:ext uri="{FF2B5EF4-FFF2-40B4-BE49-F238E27FC236}">
                <a16:creationId xmlns:a16="http://schemas.microsoft.com/office/drawing/2014/main" id="{8CCDBA31-3601-B2D7-57EE-D4C49972C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2476" y="1976583"/>
            <a:ext cx="2476880" cy="2904833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6EEF0-932F-6534-2687-380978BD2CA8}"/>
              </a:ext>
            </a:extLst>
          </p:cNvPr>
          <p:cNvSpPr txBox="1"/>
          <p:nvPr/>
        </p:nvSpPr>
        <p:spPr>
          <a:xfrm>
            <a:off x="397181" y="1681800"/>
            <a:ext cx="6573266" cy="292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ts val="2781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One workflow.  One System. 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7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Loan policy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 embedded into the process</a:t>
            </a:r>
          </a:p>
          <a:p>
            <a:pPr marL="342900" indent="-342900" algn="just">
              <a:lnSpc>
                <a:spcPts val="2781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Less re-keying of data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7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One workflow instead of multiple systems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7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One financial tracking system.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/>
              <a:sym typeface="Open Sans"/>
            </a:endParaRPr>
          </a:p>
          <a:p>
            <a:pPr marL="342900" indent="-342900" algn="just">
              <a:lnSpc>
                <a:spcPts val="2781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Automated pipelines, real-time reporting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/>
              <a:sym typeface="Open Sans"/>
            </a:endParaRPr>
          </a:p>
          <a:p>
            <a:pPr marL="342900" marR="0" lvl="0" indent="-342900" algn="just" defTabSz="914400" rtl="0" eaLnBrk="1" fontAlgn="auto" latinLnBrk="0" hangingPunct="1">
              <a:lnSpc>
                <a:spcPts val="27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Integrated doc prep &amp; booking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7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Open Sans"/>
              </a:rPr>
              <a:t>Positions TRB for the future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BD938-9567-ECD0-4AF3-ED1CE3571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734" y="1527526"/>
            <a:ext cx="1078561" cy="569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FE105A-C432-A3CA-4FE8-92944FBB9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330" y="3274887"/>
            <a:ext cx="1011031" cy="512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FE224E-DB7A-7788-1C22-35FFCCFB0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985" y="4203823"/>
            <a:ext cx="1712155" cy="584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675395-0954-DC58-2EF9-19AE79DE6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0594" y="3877085"/>
            <a:ext cx="1396546" cy="299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DCBADA-729D-E269-D083-15E76BFBF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0149" y="2452879"/>
            <a:ext cx="1473729" cy="405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AEA9DE-6624-428A-1C0D-DE9D2B5243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8032" y="2821854"/>
            <a:ext cx="1713647" cy="453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669B60-6617-5D3F-01CE-7CF38A7995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8444" y="2014707"/>
            <a:ext cx="1860846" cy="4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01E5F-ED57-0474-EFDA-4235C9B663CC}"/>
              </a:ext>
            </a:extLst>
          </p:cNvPr>
          <p:cNvSpPr txBox="1"/>
          <p:nvPr/>
        </p:nvSpPr>
        <p:spPr>
          <a:xfrm>
            <a:off x="0" y="-21771"/>
            <a:ext cx="12192000" cy="1262743"/>
          </a:xfrm>
          <a:prstGeom prst="rect">
            <a:avLst/>
          </a:prstGeom>
          <a:solidFill>
            <a:srgbClr val="063B6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70CB4-1B08-D36A-081A-77D8EFAB5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076" y="6216274"/>
            <a:ext cx="3068200" cy="492427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68C5D93F-A8DD-EB47-664F-E2465F27344B}"/>
              </a:ext>
            </a:extLst>
          </p:cNvPr>
          <p:cNvSpPr/>
          <p:nvPr/>
        </p:nvSpPr>
        <p:spPr>
          <a:xfrm rot="10800000">
            <a:off x="0" y="2967223"/>
            <a:ext cx="12192000" cy="1264940"/>
          </a:xfrm>
          <a:custGeom>
            <a:avLst/>
            <a:gdLst/>
            <a:ahLst/>
            <a:cxnLst/>
            <a:rect l="l" t="t" r="r" b="b"/>
            <a:pathLst>
              <a:path w="18288000" h="1897410">
                <a:moveTo>
                  <a:pt x="0" y="0"/>
                </a:moveTo>
                <a:lnTo>
                  <a:pt x="18288000" y="0"/>
                </a:lnTo>
                <a:lnTo>
                  <a:pt x="18288000" y="1897410"/>
                </a:lnTo>
                <a:lnTo>
                  <a:pt x="0" y="1897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251" r="-2394" b="-384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B0D34288-364E-096D-2A22-3AB01D6C4730}"/>
              </a:ext>
            </a:extLst>
          </p:cNvPr>
          <p:cNvGrpSpPr/>
          <p:nvPr/>
        </p:nvGrpSpPr>
        <p:grpSpPr>
          <a:xfrm>
            <a:off x="939747" y="2711103"/>
            <a:ext cx="626638" cy="626638"/>
            <a:chOff x="0" y="0"/>
            <a:chExt cx="1253276" cy="1253276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65C1D34-AC34-9C43-DC6B-02E40DCEE38B}"/>
                </a:ext>
              </a:extLst>
            </p:cNvPr>
            <p:cNvGrpSpPr/>
            <p:nvPr/>
          </p:nvGrpSpPr>
          <p:grpSpPr>
            <a:xfrm rot="-5400000">
              <a:off x="0" y="0"/>
              <a:ext cx="1253276" cy="1253276"/>
              <a:chOff x="0" y="0"/>
              <a:chExt cx="812800" cy="812800"/>
            </a:xfrm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1C11C7C2-2918-7076-DA3E-A9217CA115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75D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F57BA67C-57E3-E2AD-E0FA-ECFBD875F627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98B58DDB-C9C9-9372-21A8-140EAD8E9342}"/>
                </a:ext>
              </a:extLst>
            </p:cNvPr>
            <p:cNvGrpSpPr/>
            <p:nvPr/>
          </p:nvGrpSpPr>
          <p:grpSpPr>
            <a:xfrm rot="-5400000">
              <a:off x="153093" y="139476"/>
              <a:ext cx="974324" cy="974324"/>
              <a:chOff x="0" y="0"/>
              <a:chExt cx="812800" cy="812800"/>
            </a:xfrm>
          </p:grpSpPr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B4A3B316-A840-985E-17CA-DF8A647876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9EAF6"/>
              </a:solidFill>
              <a:ln w="19050" cap="rnd">
                <a:solidFill>
                  <a:srgbClr val="969EA4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6">
                <a:extLst>
                  <a:ext uri="{FF2B5EF4-FFF2-40B4-BE49-F238E27FC236}">
                    <a16:creationId xmlns:a16="http://schemas.microsoft.com/office/drawing/2014/main" id="{3CA34A49-7011-FA72-168B-2F596E40D398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7">
              <a:extLst>
                <a:ext uri="{FF2B5EF4-FFF2-40B4-BE49-F238E27FC236}">
                  <a16:creationId xmlns:a16="http://schemas.microsoft.com/office/drawing/2014/main" id="{CD8E8568-A8C3-52E9-18D3-CFA0A1CC3861}"/>
                </a:ext>
              </a:extLst>
            </p:cNvPr>
            <p:cNvGrpSpPr/>
            <p:nvPr/>
          </p:nvGrpSpPr>
          <p:grpSpPr>
            <a:xfrm rot="-5400000">
              <a:off x="268350" y="254733"/>
              <a:ext cx="743810" cy="743810"/>
              <a:chOff x="0" y="0"/>
              <a:chExt cx="108388" cy="108388"/>
            </a:xfrm>
          </p:grpSpPr>
          <p:sp>
            <p:nvSpPr>
              <p:cNvPr id="12" name="Freeform 18">
                <a:extLst>
                  <a:ext uri="{FF2B5EF4-FFF2-40B4-BE49-F238E27FC236}">
                    <a16:creationId xmlns:a16="http://schemas.microsoft.com/office/drawing/2014/main" id="{41697165-C1EC-36A5-EB1C-2FFEF4DAC5E0}"/>
                  </a:ext>
                </a:extLst>
              </p:cNvPr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8B7054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19">
                <a:extLst>
                  <a:ext uri="{FF2B5EF4-FFF2-40B4-BE49-F238E27FC236}">
                    <a16:creationId xmlns:a16="http://schemas.microsoft.com/office/drawing/2014/main" id="{545A632B-69AB-7FF5-9CEF-7A32618C6530}"/>
                  </a:ext>
                </a:extLst>
              </p:cNvPr>
              <p:cNvSpPr txBox="1"/>
              <p:nvPr/>
            </p:nvSpPr>
            <p:spPr>
              <a:xfrm>
                <a:off x="10161" y="-8889"/>
                <a:ext cx="88065" cy="107115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70EDA4D5-4F09-26E0-D2C5-A2B774D903E5}"/>
              </a:ext>
            </a:extLst>
          </p:cNvPr>
          <p:cNvGrpSpPr/>
          <p:nvPr/>
        </p:nvGrpSpPr>
        <p:grpSpPr>
          <a:xfrm>
            <a:off x="2526501" y="3791093"/>
            <a:ext cx="626638" cy="626638"/>
            <a:chOff x="0" y="0"/>
            <a:chExt cx="1253276" cy="1253276"/>
          </a:xfrm>
        </p:grpSpPr>
        <p:grpSp>
          <p:nvGrpSpPr>
            <p:cNvPr id="19" name="Group 11">
              <a:extLst>
                <a:ext uri="{FF2B5EF4-FFF2-40B4-BE49-F238E27FC236}">
                  <a16:creationId xmlns:a16="http://schemas.microsoft.com/office/drawing/2014/main" id="{7674DF19-F234-87E0-F300-37F6BCD0E19F}"/>
                </a:ext>
              </a:extLst>
            </p:cNvPr>
            <p:cNvGrpSpPr/>
            <p:nvPr/>
          </p:nvGrpSpPr>
          <p:grpSpPr>
            <a:xfrm rot="-5400000">
              <a:off x="0" y="0"/>
              <a:ext cx="1253276" cy="1253276"/>
              <a:chOff x="0" y="0"/>
              <a:chExt cx="812800" cy="812800"/>
            </a:xfrm>
          </p:grpSpPr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E608331B-1144-2B02-52CF-D289A2504D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75D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D5C8B4E9-E34F-9A96-8D72-C5E61712E75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3C1C0CF2-CE94-48A1-7E09-6BB1B6A26E1B}"/>
                </a:ext>
              </a:extLst>
            </p:cNvPr>
            <p:cNvGrpSpPr/>
            <p:nvPr/>
          </p:nvGrpSpPr>
          <p:grpSpPr>
            <a:xfrm rot="-5400000">
              <a:off x="153093" y="139476"/>
              <a:ext cx="974324" cy="974324"/>
              <a:chOff x="0" y="0"/>
              <a:chExt cx="812800" cy="812800"/>
            </a:xfrm>
          </p:grpSpPr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D95488D8-9F0B-C7A4-C80F-2E68C43139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9EAF6"/>
              </a:solidFill>
              <a:ln w="19050" cap="rnd">
                <a:solidFill>
                  <a:srgbClr val="969EA4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1F6CBB94-88C2-D867-2FF4-D00F7916581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AAF680FA-F5D6-7D28-8B17-6EB5E4FAD50B}"/>
                </a:ext>
              </a:extLst>
            </p:cNvPr>
            <p:cNvGrpSpPr/>
            <p:nvPr/>
          </p:nvGrpSpPr>
          <p:grpSpPr>
            <a:xfrm rot="-5400000">
              <a:off x="268350" y="254733"/>
              <a:ext cx="743810" cy="743810"/>
              <a:chOff x="0" y="0"/>
              <a:chExt cx="108388" cy="108388"/>
            </a:xfrm>
          </p:grpSpPr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A1BC7A76-F3B4-3909-00A8-C8B31560CB83}"/>
                  </a:ext>
                </a:extLst>
              </p:cNvPr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8B7054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19">
                <a:extLst>
                  <a:ext uri="{FF2B5EF4-FFF2-40B4-BE49-F238E27FC236}">
                    <a16:creationId xmlns:a16="http://schemas.microsoft.com/office/drawing/2014/main" id="{924CC8D9-09F0-990E-E97D-D94E47DE84FA}"/>
                  </a:ext>
                </a:extLst>
              </p:cNvPr>
              <p:cNvSpPr txBox="1"/>
              <p:nvPr/>
            </p:nvSpPr>
            <p:spPr>
              <a:xfrm>
                <a:off x="10161" y="-8889"/>
                <a:ext cx="88065" cy="107115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311B8AD1-52F0-BDAF-344B-FF9C4AAF9B24}"/>
              </a:ext>
            </a:extLst>
          </p:cNvPr>
          <p:cNvGrpSpPr/>
          <p:nvPr/>
        </p:nvGrpSpPr>
        <p:grpSpPr>
          <a:xfrm>
            <a:off x="4075128" y="2791381"/>
            <a:ext cx="626638" cy="626638"/>
            <a:chOff x="0" y="0"/>
            <a:chExt cx="1253276" cy="1253276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D2772674-5727-90F2-3C95-6FB3BE617BF6}"/>
                </a:ext>
              </a:extLst>
            </p:cNvPr>
            <p:cNvGrpSpPr/>
            <p:nvPr/>
          </p:nvGrpSpPr>
          <p:grpSpPr>
            <a:xfrm rot="-5400000">
              <a:off x="0" y="0"/>
              <a:ext cx="1253276" cy="1253276"/>
              <a:chOff x="0" y="0"/>
              <a:chExt cx="812800" cy="812800"/>
            </a:xfrm>
          </p:grpSpPr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0E9A3472-7146-C538-2276-9EFB30D60AB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75D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13">
                <a:extLst>
                  <a:ext uri="{FF2B5EF4-FFF2-40B4-BE49-F238E27FC236}">
                    <a16:creationId xmlns:a16="http://schemas.microsoft.com/office/drawing/2014/main" id="{799223AB-69F0-C6B8-C41A-C6314A136C0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14">
              <a:extLst>
                <a:ext uri="{FF2B5EF4-FFF2-40B4-BE49-F238E27FC236}">
                  <a16:creationId xmlns:a16="http://schemas.microsoft.com/office/drawing/2014/main" id="{00F4D4FE-80AF-2C3B-E751-2A18640FDBEE}"/>
                </a:ext>
              </a:extLst>
            </p:cNvPr>
            <p:cNvGrpSpPr/>
            <p:nvPr/>
          </p:nvGrpSpPr>
          <p:grpSpPr>
            <a:xfrm rot="-5400000">
              <a:off x="153093" y="139476"/>
              <a:ext cx="974324" cy="974324"/>
              <a:chOff x="0" y="0"/>
              <a:chExt cx="812800" cy="812800"/>
            </a:xfrm>
          </p:grpSpPr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6FF8837-6874-C1AF-4D3B-B7F061739E2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9EAF6"/>
              </a:solidFill>
              <a:ln w="19050" cap="rnd">
                <a:solidFill>
                  <a:srgbClr val="969EA4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16">
                <a:extLst>
                  <a:ext uri="{FF2B5EF4-FFF2-40B4-BE49-F238E27FC236}">
                    <a16:creationId xmlns:a16="http://schemas.microsoft.com/office/drawing/2014/main" id="{F01DC6B8-2FEA-F679-D014-6624F1E5BF3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17">
              <a:extLst>
                <a:ext uri="{FF2B5EF4-FFF2-40B4-BE49-F238E27FC236}">
                  <a16:creationId xmlns:a16="http://schemas.microsoft.com/office/drawing/2014/main" id="{A33B58A6-D7A3-C42E-3D71-7ECA38648B45}"/>
                </a:ext>
              </a:extLst>
            </p:cNvPr>
            <p:cNvGrpSpPr/>
            <p:nvPr/>
          </p:nvGrpSpPr>
          <p:grpSpPr>
            <a:xfrm rot="-5400000">
              <a:off x="268350" y="254733"/>
              <a:ext cx="743810" cy="743810"/>
              <a:chOff x="0" y="0"/>
              <a:chExt cx="108388" cy="108388"/>
            </a:xfrm>
          </p:grpSpPr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F976DDD1-002C-F93B-9039-F34BDD56154A}"/>
                  </a:ext>
                </a:extLst>
              </p:cNvPr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8B7054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Box 19">
                <a:extLst>
                  <a:ext uri="{FF2B5EF4-FFF2-40B4-BE49-F238E27FC236}">
                    <a16:creationId xmlns:a16="http://schemas.microsoft.com/office/drawing/2014/main" id="{87CF7506-1536-A140-50FC-78BC4705D0AE}"/>
                  </a:ext>
                </a:extLst>
              </p:cNvPr>
              <p:cNvSpPr txBox="1"/>
              <p:nvPr/>
            </p:nvSpPr>
            <p:spPr>
              <a:xfrm>
                <a:off x="10161" y="-8889"/>
                <a:ext cx="88065" cy="107115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10">
            <a:extLst>
              <a:ext uri="{FF2B5EF4-FFF2-40B4-BE49-F238E27FC236}">
                <a16:creationId xmlns:a16="http://schemas.microsoft.com/office/drawing/2014/main" id="{6653E1BA-E4BC-F9E7-29CA-B7519A110922}"/>
              </a:ext>
            </a:extLst>
          </p:cNvPr>
          <p:cNvGrpSpPr/>
          <p:nvPr/>
        </p:nvGrpSpPr>
        <p:grpSpPr>
          <a:xfrm>
            <a:off x="5679641" y="3791093"/>
            <a:ext cx="626638" cy="626638"/>
            <a:chOff x="0" y="0"/>
            <a:chExt cx="1253276" cy="1253276"/>
          </a:xfrm>
        </p:grpSpPr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2CB6D726-87C0-A4D9-2DA7-C5C06D5E5B8F}"/>
                </a:ext>
              </a:extLst>
            </p:cNvPr>
            <p:cNvGrpSpPr/>
            <p:nvPr/>
          </p:nvGrpSpPr>
          <p:grpSpPr>
            <a:xfrm rot="-5400000">
              <a:off x="0" y="0"/>
              <a:ext cx="1253276" cy="1253276"/>
              <a:chOff x="0" y="0"/>
              <a:chExt cx="812800" cy="812800"/>
            </a:xfrm>
          </p:grpSpPr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A7A0166C-0582-49FF-C7A9-7CFE195987D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75D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TextBox 13">
                <a:extLst>
                  <a:ext uri="{FF2B5EF4-FFF2-40B4-BE49-F238E27FC236}">
                    <a16:creationId xmlns:a16="http://schemas.microsoft.com/office/drawing/2014/main" id="{32028276-BC18-FC18-8213-C6C15BAE8127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4004DBCE-CA2B-73A8-6436-5B975D4178C0}"/>
                </a:ext>
              </a:extLst>
            </p:cNvPr>
            <p:cNvGrpSpPr/>
            <p:nvPr/>
          </p:nvGrpSpPr>
          <p:grpSpPr>
            <a:xfrm rot="-5400000">
              <a:off x="153093" y="139476"/>
              <a:ext cx="974324" cy="974324"/>
              <a:chOff x="0" y="0"/>
              <a:chExt cx="812800" cy="812800"/>
            </a:xfrm>
          </p:grpSpPr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77486018-34EE-444C-AA84-F4FF788511E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9EAF6"/>
              </a:solidFill>
              <a:ln w="19050" cap="rnd">
                <a:solidFill>
                  <a:srgbClr val="969EA4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16">
                <a:extLst>
                  <a:ext uri="{FF2B5EF4-FFF2-40B4-BE49-F238E27FC236}">
                    <a16:creationId xmlns:a16="http://schemas.microsoft.com/office/drawing/2014/main" id="{C610D5F3-2E6D-287A-15D2-2B69DED2130F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17">
              <a:extLst>
                <a:ext uri="{FF2B5EF4-FFF2-40B4-BE49-F238E27FC236}">
                  <a16:creationId xmlns:a16="http://schemas.microsoft.com/office/drawing/2014/main" id="{1006DFB0-2B6E-3142-1754-69B4A0DFC0CD}"/>
                </a:ext>
              </a:extLst>
            </p:cNvPr>
            <p:cNvGrpSpPr/>
            <p:nvPr/>
          </p:nvGrpSpPr>
          <p:grpSpPr>
            <a:xfrm rot="-5400000">
              <a:off x="268350" y="254733"/>
              <a:ext cx="743810" cy="743810"/>
              <a:chOff x="0" y="0"/>
              <a:chExt cx="108388" cy="108388"/>
            </a:xfrm>
          </p:grpSpPr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CC7B58D9-3416-CBCD-44E0-7DB89C47F695}"/>
                  </a:ext>
                </a:extLst>
              </p:cNvPr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8B7054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TextBox 19">
                <a:extLst>
                  <a:ext uri="{FF2B5EF4-FFF2-40B4-BE49-F238E27FC236}">
                    <a16:creationId xmlns:a16="http://schemas.microsoft.com/office/drawing/2014/main" id="{2DC2FDB1-737E-EAB1-D824-FB4C864AEDF2}"/>
                  </a:ext>
                </a:extLst>
              </p:cNvPr>
              <p:cNvSpPr txBox="1"/>
              <p:nvPr/>
            </p:nvSpPr>
            <p:spPr>
              <a:xfrm>
                <a:off x="10161" y="-8889"/>
                <a:ext cx="88065" cy="107115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10">
            <a:extLst>
              <a:ext uri="{FF2B5EF4-FFF2-40B4-BE49-F238E27FC236}">
                <a16:creationId xmlns:a16="http://schemas.microsoft.com/office/drawing/2014/main" id="{AF5CA4DF-7B66-694A-1752-14EDB5C7E5DC}"/>
              </a:ext>
            </a:extLst>
          </p:cNvPr>
          <p:cNvGrpSpPr/>
          <p:nvPr/>
        </p:nvGrpSpPr>
        <p:grpSpPr>
          <a:xfrm>
            <a:off x="7210509" y="2721644"/>
            <a:ext cx="626638" cy="626638"/>
            <a:chOff x="0" y="0"/>
            <a:chExt cx="1253276" cy="1253276"/>
          </a:xfrm>
        </p:grpSpPr>
        <p:grpSp>
          <p:nvGrpSpPr>
            <p:cNvPr id="49" name="Group 11">
              <a:extLst>
                <a:ext uri="{FF2B5EF4-FFF2-40B4-BE49-F238E27FC236}">
                  <a16:creationId xmlns:a16="http://schemas.microsoft.com/office/drawing/2014/main" id="{7BAFE7DA-197C-0133-3AA1-4138DB86F80A}"/>
                </a:ext>
              </a:extLst>
            </p:cNvPr>
            <p:cNvGrpSpPr/>
            <p:nvPr/>
          </p:nvGrpSpPr>
          <p:grpSpPr>
            <a:xfrm rot="-5400000">
              <a:off x="0" y="0"/>
              <a:ext cx="1253276" cy="1253276"/>
              <a:chOff x="0" y="0"/>
              <a:chExt cx="812800" cy="812800"/>
            </a:xfrm>
          </p:grpSpPr>
          <p:sp>
            <p:nvSpPr>
              <p:cNvPr id="56" name="Freeform 12">
                <a:extLst>
                  <a:ext uri="{FF2B5EF4-FFF2-40B4-BE49-F238E27FC236}">
                    <a16:creationId xmlns:a16="http://schemas.microsoft.com/office/drawing/2014/main" id="{06EBC02B-6ACF-B69E-0CAB-DDFE984CE8F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75D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TextBox 13">
                <a:extLst>
                  <a:ext uri="{FF2B5EF4-FFF2-40B4-BE49-F238E27FC236}">
                    <a16:creationId xmlns:a16="http://schemas.microsoft.com/office/drawing/2014/main" id="{C6EC8EE5-8CC1-B020-C2A9-61FCD42070D2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14">
              <a:extLst>
                <a:ext uri="{FF2B5EF4-FFF2-40B4-BE49-F238E27FC236}">
                  <a16:creationId xmlns:a16="http://schemas.microsoft.com/office/drawing/2014/main" id="{CEFDC594-B771-1D0E-09F6-2D01C1822A93}"/>
                </a:ext>
              </a:extLst>
            </p:cNvPr>
            <p:cNvGrpSpPr/>
            <p:nvPr/>
          </p:nvGrpSpPr>
          <p:grpSpPr>
            <a:xfrm rot="-5400000">
              <a:off x="153093" y="139476"/>
              <a:ext cx="974324" cy="974324"/>
              <a:chOff x="0" y="0"/>
              <a:chExt cx="812800" cy="812800"/>
            </a:xfrm>
          </p:grpSpPr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2F51668F-F375-08B2-6560-B8DE7AC2FB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9EAF6"/>
              </a:solidFill>
              <a:ln w="19050" cap="rnd">
                <a:solidFill>
                  <a:srgbClr val="969EA4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TextBox 16">
                <a:extLst>
                  <a:ext uri="{FF2B5EF4-FFF2-40B4-BE49-F238E27FC236}">
                    <a16:creationId xmlns:a16="http://schemas.microsoft.com/office/drawing/2014/main" id="{7C77508B-8937-A163-3036-260ECA69823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7">
              <a:extLst>
                <a:ext uri="{FF2B5EF4-FFF2-40B4-BE49-F238E27FC236}">
                  <a16:creationId xmlns:a16="http://schemas.microsoft.com/office/drawing/2014/main" id="{1DDDCCC8-3366-44C7-9C73-79E57DA6C914}"/>
                </a:ext>
              </a:extLst>
            </p:cNvPr>
            <p:cNvGrpSpPr/>
            <p:nvPr/>
          </p:nvGrpSpPr>
          <p:grpSpPr>
            <a:xfrm rot="-5400000">
              <a:off x="268350" y="254733"/>
              <a:ext cx="743810" cy="743810"/>
              <a:chOff x="0" y="0"/>
              <a:chExt cx="108388" cy="108388"/>
            </a:xfrm>
          </p:grpSpPr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45E4FDA2-1F35-8062-CC29-E733BAAE51E0}"/>
                  </a:ext>
                </a:extLst>
              </p:cNvPr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8B7054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TextBox 19">
                <a:extLst>
                  <a:ext uri="{FF2B5EF4-FFF2-40B4-BE49-F238E27FC236}">
                    <a16:creationId xmlns:a16="http://schemas.microsoft.com/office/drawing/2014/main" id="{F48C2AC6-79A0-C450-DA81-475C560F0CD1}"/>
                  </a:ext>
                </a:extLst>
              </p:cNvPr>
              <p:cNvSpPr txBox="1"/>
              <p:nvPr/>
            </p:nvSpPr>
            <p:spPr>
              <a:xfrm>
                <a:off x="10161" y="-8889"/>
                <a:ext cx="88065" cy="107115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" name="Group 10">
            <a:extLst>
              <a:ext uri="{FF2B5EF4-FFF2-40B4-BE49-F238E27FC236}">
                <a16:creationId xmlns:a16="http://schemas.microsoft.com/office/drawing/2014/main" id="{4B9BF079-9BDB-EB10-CCC4-CA41F17F4DFD}"/>
              </a:ext>
            </a:extLst>
          </p:cNvPr>
          <p:cNvGrpSpPr/>
          <p:nvPr/>
        </p:nvGrpSpPr>
        <p:grpSpPr>
          <a:xfrm>
            <a:off x="8749484" y="3857861"/>
            <a:ext cx="626638" cy="626638"/>
            <a:chOff x="0" y="0"/>
            <a:chExt cx="1253276" cy="1253276"/>
          </a:xfrm>
        </p:grpSpPr>
        <p:grpSp>
          <p:nvGrpSpPr>
            <p:cNvPr id="59" name="Group 11">
              <a:extLst>
                <a:ext uri="{FF2B5EF4-FFF2-40B4-BE49-F238E27FC236}">
                  <a16:creationId xmlns:a16="http://schemas.microsoft.com/office/drawing/2014/main" id="{6ADD2F16-0692-F004-85A7-4FF1BD57DA5E}"/>
                </a:ext>
              </a:extLst>
            </p:cNvPr>
            <p:cNvGrpSpPr/>
            <p:nvPr/>
          </p:nvGrpSpPr>
          <p:grpSpPr>
            <a:xfrm rot="-5400000">
              <a:off x="0" y="0"/>
              <a:ext cx="1253276" cy="1253276"/>
              <a:chOff x="0" y="0"/>
              <a:chExt cx="812800" cy="812800"/>
            </a:xfrm>
          </p:grpSpPr>
          <p:sp>
            <p:nvSpPr>
              <p:cNvPr id="66" name="Freeform 12">
                <a:extLst>
                  <a:ext uri="{FF2B5EF4-FFF2-40B4-BE49-F238E27FC236}">
                    <a16:creationId xmlns:a16="http://schemas.microsoft.com/office/drawing/2014/main" id="{18A9C044-DE77-45D8-A666-2E48366135A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75D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TextBox 13">
                <a:extLst>
                  <a:ext uri="{FF2B5EF4-FFF2-40B4-BE49-F238E27FC236}">
                    <a16:creationId xmlns:a16="http://schemas.microsoft.com/office/drawing/2014/main" id="{C5582F91-8916-7D50-BEAD-2077B4879555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14">
              <a:extLst>
                <a:ext uri="{FF2B5EF4-FFF2-40B4-BE49-F238E27FC236}">
                  <a16:creationId xmlns:a16="http://schemas.microsoft.com/office/drawing/2014/main" id="{64B77368-D538-C65C-4AD0-3A6D2723B7BE}"/>
                </a:ext>
              </a:extLst>
            </p:cNvPr>
            <p:cNvGrpSpPr/>
            <p:nvPr/>
          </p:nvGrpSpPr>
          <p:grpSpPr>
            <a:xfrm rot="-5400000">
              <a:off x="153093" y="139476"/>
              <a:ext cx="974324" cy="974324"/>
              <a:chOff x="0" y="0"/>
              <a:chExt cx="812800" cy="812800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C1F73763-B0AD-A9A3-EDE9-36AF7BA933F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9EAF6"/>
              </a:solidFill>
              <a:ln w="19050" cap="rnd">
                <a:solidFill>
                  <a:srgbClr val="969EA4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16">
                <a:extLst>
                  <a:ext uri="{FF2B5EF4-FFF2-40B4-BE49-F238E27FC236}">
                    <a16:creationId xmlns:a16="http://schemas.microsoft.com/office/drawing/2014/main" id="{A3A734E5-FCBA-2D06-948D-9AC592935FC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17">
              <a:extLst>
                <a:ext uri="{FF2B5EF4-FFF2-40B4-BE49-F238E27FC236}">
                  <a16:creationId xmlns:a16="http://schemas.microsoft.com/office/drawing/2014/main" id="{A664992D-FC2F-B414-764E-6B2A642F7A43}"/>
                </a:ext>
              </a:extLst>
            </p:cNvPr>
            <p:cNvGrpSpPr/>
            <p:nvPr/>
          </p:nvGrpSpPr>
          <p:grpSpPr>
            <a:xfrm rot="-5400000">
              <a:off x="268350" y="254733"/>
              <a:ext cx="743810" cy="743810"/>
              <a:chOff x="0" y="0"/>
              <a:chExt cx="108388" cy="10838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07F2D251-A969-0B73-AFF1-34B728B3B253}"/>
                  </a:ext>
                </a:extLst>
              </p:cNvPr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8B7054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19">
                <a:extLst>
                  <a:ext uri="{FF2B5EF4-FFF2-40B4-BE49-F238E27FC236}">
                    <a16:creationId xmlns:a16="http://schemas.microsoft.com/office/drawing/2014/main" id="{09539791-6C7F-D0B2-72C4-332355BCD1D5}"/>
                  </a:ext>
                </a:extLst>
              </p:cNvPr>
              <p:cNvSpPr txBox="1"/>
              <p:nvPr/>
            </p:nvSpPr>
            <p:spPr>
              <a:xfrm>
                <a:off x="10161" y="-8889"/>
                <a:ext cx="88065" cy="107115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8" name="Group 10">
            <a:extLst>
              <a:ext uri="{FF2B5EF4-FFF2-40B4-BE49-F238E27FC236}">
                <a16:creationId xmlns:a16="http://schemas.microsoft.com/office/drawing/2014/main" id="{3C37B07B-6368-F308-109D-5BB7441C5335}"/>
              </a:ext>
            </a:extLst>
          </p:cNvPr>
          <p:cNvGrpSpPr/>
          <p:nvPr/>
        </p:nvGrpSpPr>
        <p:grpSpPr>
          <a:xfrm>
            <a:off x="10379482" y="2646795"/>
            <a:ext cx="626638" cy="626638"/>
            <a:chOff x="0" y="0"/>
            <a:chExt cx="1253276" cy="1253276"/>
          </a:xfrm>
        </p:grpSpPr>
        <p:grpSp>
          <p:nvGrpSpPr>
            <p:cNvPr id="69" name="Group 11">
              <a:extLst>
                <a:ext uri="{FF2B5EF4-FFF2-40B4-BE49-F238E27FC236}">
                  <a16:creationId xmlns:a16="http://schemas.microsoft.com/office/drawing/2014/main" id="{1F74B504-B145-5EDA-1065-9D8BFE8F9993}"/>
                </a:ext>
              </a:extLst>
            </p:cNvPr>
            <p:cNvGrpSpPr/>
            <p:nvPr/>
          </p:nvGrpSpPr>
          <p:grpSpPr>
            <a:xfrm rot="-5400000">
              <a:off x="0" y="0"/>
              <a:ext cx="1253276" cy="1253276"/>
              <a:chOff x="0" y="0"/>
              <a:chExt cx="812800" cy="812800"/>
            </a:xfrm>
          </p:grpSpPr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B115193B-5E67-26B1-821C-4E7AB148BC0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75D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TextBox 13">
                <a:extLst>
                  <a:ext uri="{FF2B5EF4-FFF2-40B4-BE49-F238E27FC236}">
                    <a16:creationId xmlns:a16="http://schemas.microsoft.com/office/drawing/2014/main" id="{E9C1710B-13FD-CC5C-5E92-A25CB0D806CB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4">
              <a:extLst>
                <a:ext uri="{FF2B5EF4-FFF2-40B4-BE49-F238E27FC236}">
                  <a16:creationId xmlns:a16="http://schemas.microsoft.com/office/drawing/2014/main" id="{EDA5D9A3-5593-1FF2-7484-D9CB6240C990}"/>
                </a:ext>
              </a:extLst>
            </p:cNvPr>
            <p:cNvGrpSpPr/>
            <p:nvPr/>
          </p:nvGrpSpPr>
          <p:grpSpPr>
            <a:xfrm rot="-5400000">
              <a:off x="153093" y="139476"/>
              <a:ext cx="974324" cy="974324"/>
              <a:chOff x="0" y="0"/>
              <a:chExt cx="812800" cy="812800"/>
            </a:xfrm>
          </p:grpSpPr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id="{262088BA-6719-B3B8-FC31-C5ED242719E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9EAF6"/>
              </a:solidFill>
              <a:ln w="19050" cap="rnd">
                <a:solidFill>
                  <a:srgbClr val="969EA4"/>
                </a:solidFill>
                <a:prstDash val="sysDot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16">
                <a:extLst>
                  <a:ext uri="{FF2B5EF4-FFF2-40B4-BE49-F238E27FC236}">
                    <a16:creationId xmlns:a16="http://schemas.microsoft.com/office/drawing/2014/main" id="{A93E2816-75EB-4991-8E09-6576F562ED2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17">
              <a:extLst>
                <a:ext uri="{FF2B5EF4-FFF2-40B4-BE49-F238E27FC236}">
                  <a16:creationId xmlns:a16="http://schemas.microsoft.com/office/drawing/2014/main" id="{BEB137BD-CE0A-E349-07C8-F7707BA90153}"/>
                </a:ext>
              </a:extLst>
            </p:cNvPr>
            <p:cNvGrpSpPr/>
            <p:nvPr/>
          </p:nvGrpSpPr>
          <p:grpSpPr>
            <a:xfrm rot="-5400000">
              <a:off x="268350" y="254733"/>
              <a:ext cx="743810" cy="743810"/>
              <a:chOff x="0" y="0"/>
              <a:chExt cx="108388" cy="108388"/>
            </a:xfrm>
          </p:grpSpPr>
          <p:sp>
            <p:nvSpPr>
              <p:cNvPr id="72" name="Freeform 18">
                <a:extLst>
                  <a:ext uri="{FF2B5EF4-FFF2-40B4-BE49-F238E27FC236}">
                    <a16:creationId xmlns:a16="http://schemas.microsoft.com/office/drawing/2014/main" id="{ABA02485-C997-7B9E-D4AD-3DE0197DC54C}"/>
                  </a:ext>
                </a:extLst>
              </p:cNvPr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8B7054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TextBox 19">
                <a:extLst>
                  <a:ext uri="{FF2B5EF4-FFF2-40B4-BE49-F238E27FC236}">
                    <a16:creationId xmlns:a16="http://schemas.microsoft.com/office/drawing/2014/main" id="{B7B00853-F03E-7527-F2FE-8B372B1C3D28}"/>
                  </a:ext>
                </a:extLst>
              </p:cNvPr>
              <p:cNvSpPr txBox="1"/>
              <p:nvPr/>
            </p:nvSpPr>
            <p:spPr>
              <a:xfrm>
                <a:off x="10161" y="-8889"/>
                <a:ext cx="88065" cy="107115"/>
              </a:xfrm>
              <a:prstGeom prst="rect">
                <a:avLst/>
              </a:prstGeom>
            </p:spPr>
            <p:txBody>
              <a:bodyPr lIns="26915" tIns="26915" rIns="26915" bIns="26915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4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9" name="TextBox 96">
            <a:extLst>
              <a:ext uri="{FF2B5EF4-FFF2-40B4-BE49-F238E27FC236}">
                <a16:creationId xmlns:a16="http://schemas.microsoft.com/office/drawing/2014/main" id="{0E10329A-1941-256F-690D-6A1238F530FD}"/>
              </a:ext>
            </a:extLst>
          </p:cNvPr>
          <p:cNvSpPr txBox="1"/>
          <p:nvPr/>
        </p:nvSpPr>
        <p:spPr>
          <a:xfrm>
            <a:off x="540003" y="209032"/>
            <a:ext cx="11504685" cy="60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1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48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Muli Bold"/>
                <a:sym typeface="Muli Bold"/>
              </a:rPr>
              <a:t>TRB</a:t>
            </a:r>
            <a:r>
              <a:rPr kumimoji="0" lang="en-US" sz="364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uli Bold"/>
                <a:sym typeface="Muli Bold"/>
              </a:rPr>
              <a:t> | Implementation Timeline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052FCFC-8856-FD86-A9E6-49677769C185}"/>
              </a:ext>
            </a:extLst>
          </p:cNvPr>
          <p:cNvSpPr txBox="1"/>
          <p:nvPr/>
        </p:nvSpPr>
        <p:spPr>
          <a:xfrm>
            <a:off x="9880829" y="1423260"/>
            <a:ext cx="2326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Go Live Rollout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75D"/>
                </a:solidFill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Summer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 2026: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All new Commercial deals begin running through Abrigo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7ACA07-C5F2-440D-8C9E-162FCD9D4DA2}"/>
              </a:ext>
            </a:extLst>
          </p:cNvPr>
          <p:cNvSpPr txBox="1"/>
          <p:nvPr/>
        </p:nvSpPr>
        <p:spPr>
          <a:xfrm>
            <a:off x="9207275" y="4633808"/>
            <a:ext cx="2971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End User Training Rollout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7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2026: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All users will receive robust training and time to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D67B6AA-050C-B64C-8963-F769F2339C67}"/>
              </a:ext>
            </a:extLst>
          </p:cNvPr>
          <p:cNvSpPr txBox="1"/>
          <p:nvPr/>
        </p:nvSpPr>
        <p:spPr>
          <a:xfrm>
            <a:off x="6621605" y="1388214"/>
            <a:ext cx="28029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Train the Trainer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7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2026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Subject Matter Experts attend Train the Trainer to prepare for launching end user training across the bank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009107F-61F3-EC99-434B-56C6F62DA6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712" t="19243" r="19035" b="12760"/>
          <a:stretch/>
        </p:blipFill>
        <p:spPr>
          <a:xfrm>
            <a:off x="11548383" y="3713785"/>
            <a:ext cx="643617" cy="770714"/>
          </a:xfrm>
          <a:prstGeom prst="rect">
            <a:avLst/>
          </a:prstGeom>
        </p:spPr>
      </p:pic>
      <p:pic>
        <p:nvPicPr>
          <p:cNvPr id="86" name="Graphic 85" descr="Teacher outline">
            <a:extLst>
              <a:ext uri="{FF2B5EF4-FFF2-40B4-BE49-F238E27FC236}">
                <a16:creationId xmlns:a16="http://schemas.microsoft.com/office/drawing/2014/main" id="{AECA7421-C943-B2DE-4E94-10581898E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84914" y="2465580"/>
            <a:ext cx="612767" cy="612767"/>
          </a:xfrm>
          <a:prstGeom prst="rect">
            <a:avLst/>
          </a:prstGeom>
        </p:spPr>
      </p:pic>
      <p:pic>
        <p:nvPicPr>
          <p:cNvPr id="88" name="Graphic 87" descr="Classroom outline">
            <a:extLst>
              <a:ext uri="{FF2B5EF4-FFF2-40B4-BE49-F238E27FC236}">
                <a16:creationId xmlns:a16="http://schemas.microsoft.com/office/drawing/2014/main" id="{87C55D59-DDF2-C004-2A3A-CB538B2C6E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0894" y="3837779"/>
            <a:ext cx="612648" cy="612648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B604680-E612-21A2-6A1C-F2BB437BA298}"/>
              </a:ext>
            </a:extLst>
          </p:cNvPr>
          <p:cNvSpPr txBox="1"/>
          <p:nvPr/>
        </p:nvSpPr>
        <p:spPr>
          <a:xfrm>
            <a:off x="123767" y="1396538"/>
            <a:ext cx="288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Planning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7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September/October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2025: 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Muli"/>
              </a:rPr>
              <a:t>TRB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 assembled a project team and began laying out the goals and needs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0" name="Freeform 2">
            <a:extLst>
              <a:ext uri="{FF2B5EF4-FFF2-40B4-BE49-F238E27FC236}">
                <a16:creationId xmlns:a16="http://schemas.microsoft.com/office/drawing/2014/main" id="{8075A533-D267-E653-9CAD-BBE059707D4E}"/>
              </a:ext>
            </a:extLst>
          </p:cNvPr>
          <p:cNvSpPr/>
          <p:nvPr/>
        </p:nvSpPr>
        <p:spPr>
          <a:xfrm>
            <a:off x="1768389" y="2418307"/>
            <a:ext cx="585592" cy="585592"/>
          </a:xfrm>
          <a:custGeom>
            <a:avLst/>
            <a:gdLst/>
            <a:ahLst/>
            <a:cxnLst/>
            <a:rect l="l" t="t" r="r" b="b"/>
            <a:pathLst>
              <a:path w="878388" h="878388">
                <a:moveTo>
                  <a:pt x="0" y="0"/>
                </a:moveTo>
                <a:lnTo>
                  <a:pt x="878388" y="0"/>
                </a:lnTo>
                <a:lnTo>
                  <a:pt x="878388" y="878388"/>
                </a:lnTo>
                <a:lnTo>
                  <a:pt x="0" y="878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3949C0-D065-97C3-5825-040E7957992D}"/>
              </a:ext>
            </a:extLst>
          </p:cNvPr>
          <p:cNvSpPr txBox="1"/>
          <p:nvPr/>
        </p:nvSpPr>
        <p:spPr>
          <a:xfrm>
            <a:off x="1043421" y="4539247"/>
            <a:ext cx="26706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System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7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Oct 2025 – Jan 2026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TRB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 Project Team works with Abrigo to use best practices to design the system to meet our unique needs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86C7396-0CDD-7674-7AAD-77B6FE2CDA9C}"/>
              </a:ext>
            </a:extLst>
          </p:cNvPr>
          <p:cNvSpPr txBox="1"/>
          <p:nvPr/>
        </p:nvSpPr>
        <p:spPr>
          <a:xfrm>
            <a:off x="5109228" y="4539247"/>
            <a:ext cx="214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System Validation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7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January - March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2026: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uli"/>
                <a:sym typeface="Muli"/>
              </a:rPr>
              <a:t>We are testing the system as if it were live – so that you aren’t the ones finding the issues.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00" name="Graphic 99" descr="Ui Ux with solid fill">
            <a:extLst>
              <a:ext uri="{FF2B5EF4-FFF2-40B4-BE49-F238E27FC236}">
                <a16:creationId xmlns:a16="http://schemas.microsoft.com/office/drawing/2014/main" id="{B3C3FE09-1D74-DEA2-EA5E-3C46CAD9CC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34462" y="4041043"/>
            <a:ext cx="612648" cy="612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7E5D45-E466-B312-5337-8B3A234487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393" y="6160598"/>
            <a:ext cx="3194609" cy="51213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BF349059-E195-F2DB-2178-FE8E990BF794}"/>
              </a:ext>
            </a:extLst>
          </p:cNvPr>
          <p:cNvSpPr txBox="1"/>
          <p:nvPr/>
        </p:nvSpPr>
        <p:spPr>
          <a:xfrm>
            <a:off x="3211007" y="1362488"/>
            <a:ext cx="30456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Core Integration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7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December 2025 – March 2026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5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Our files from the Core will come over every morning into Abrigo to give us the most up to date information</a:t>
            </a:r>
          </a:p>
        </p:txBody>
      </p:sp>
      <p:pic>
        <p:nvPicPr>
          <p:cNvPr id="85" name="Graphic 84" descr="Cloud Computing outline">
            <a:extLst>
              <a:ext uri="{FF2B5EF4-FFF2-40B4-BE49-F238E27FC236}">
                <a16:creationId xmlns:a16="http://schemas.microsoft.com/office/drawing/2014/main" id="{50A7CBB9-F815-85C1-B403-DF1FBB1776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70118" y="2696550"/>
            <a:ext cx="612648" cy="612648"/>
          </a:xfrm>
          <a:prstGeom prst="rect">
            <a:avLst/>
          </a:prstGeom>
        </p:spPr>
      </p:pic>
      <p:pic>
        <p:nvPicPr>
          <p:cNvPr id="91" name="Graphic 90" descr="Clipboard Mixed outline">
            <a:extLst>
              <a:ext uri="{FF2B5EF4-FFF2-40B4-BE49-F238E27FC236}">
                <a16:creationId xmlns:a16="http://schemas.microsoft.com/office/drawing/2014/main" id="{C8784127-001C-7135-82B8-C3A7D83858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10065" y="3927599"/>
            <a:ext cx="626639" cy="626639"/>
          </a:xfrm>
          <a:prstGeom prst="rect">
            <a:avLst/>
          </a:prstGeom>
        </p:spPr>
      </p:pic>
      <p:pic>
        <p:nvPicPr>
          <p:cNvPr id="6" name="Graphic 5" descr="Star with solid fill">
            <a:extLst>
              <a:ext uri="{FF2B5EF4-FFF2-40B4-BE49-F238E27FC236}">
                <a16:creationId xmlns:a16="http://schemas.microsoft.com/office/drawing/2014/main" id="{59C8400A-E9AC-09A2-DDC3-86FA1E4F9D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26346" y="3302611"/>
            <a:ext cx="1116685" cy="11166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80646-63DE-8A9F-E6AA-DFAC55BF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" y="6356350"/>
            <a:ext cx="10591800" cy="365125"/>
          </a:xfrm>
        </p:spPr>
        <p:txBody>
          <a:bodyPr/>
          <a:lstStyle/>
          <a:p>
            <a:pPr algn="ctr"/>
            <a:fld id="{1F234458-F6D0-4052-9A3D-04E7CDB839E6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6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9D75-EFF7-8130-4A32-C146EC18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Training?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619BA7F4-C0BB-673F-6F54-CF9ADD408293}"/>
              </a:ext>
            </a:extLst>
          </p:cNvPr>
          <p:cNvGrpSpPr/>
          <p:nvPr/>
        </p:nvGrpSpPr>
        <p:grpSpPr>
          <a:xfrm>
            <a:off x="258211" y="1560121"/>
            <a:ext cx="11675574" cy="4933059"/>
            <a:chOff x="0" y="-110530"/>
            <a:chExt cx="24384000" cy="9866119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E0A7F27A-040A-A89A-981E-62A818B87FBE}"/>
                </a:ext>
              </a:extLst>
            </p:cNvPr>
            <p:cNvSpPr/>
            <p:nvPr/>
          </p:nvSpPr>
          <p:spPr>
            <a:xfrm rot="-5400000">
              <a:off x="1817884" y="6099697"/>
              <a:ext cx="1865390" cy="5446393"/>
            </a:xfrm>
            <a:custGeom>
              <a:avLst/>
              <a:gdLst/>
              <a:ahLst/>
              <a:cxnLst/>
              <a:rect l="l" t="t" r="r" b="b"/>
              <a:pathLst>
                <a:path w="1865390" h="5446393">
                  <a:moveTo>
                    <a:pt x="0" y="0"/>
                  </a:moveTo>
                  <a:lnTo>
                    <a:pt x="1865390" y="0"/>
                  </a:lnTo>
                  <a:lnTo>
                    <a:pt x="1865390" y="5446393"/>
                  </a:lnTo>
                  <a:lnTo>
                    <a:pt x="0" y="5446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B5171569-5B8F-9280-DFA6-F55A9BDE0BF0}"/>
                </a:ext>
              </a:extLst>
            </p:cNvPr>
            <p:cNvGrpSpPr/>
            <p:nvPr/>
          </p:nvGrpSpPr>
          <p:grpSpPr>
            <a:xfrm>
              <a:off x="0" y="678138"/>
              <a:ext cx="5501158" cy="8144756"/>
              <a:chOff x="0" y="0"/>
              <a:chExt cx="812800" cy="1203393"/>
            </a:xfrm>
          </p:grpSpPr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A3626DCE-C4A4-451A-9414-0F8B0842A9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45034" y="0"/>
                    </a:moveTo>
                    <a:lnTo>
                      <a:pt x="767766" y="0"/>
                    </a:lnTo>
                    <a:cubicBezTo>
                      <a:pt x="779709" y="0"/>
                      <a:pt x="791164" y="4745"/>
                      <a:pt x="799610" y="13190"/>
                    </a:cubicBezTo>
                    <a:cubicBezTo>
                      <a:pt x="808055" y="21636"/>
                      <a:pt x="812800" y="33091"/>
                      <a:pt x="812800" y="45034"/>
                    </a:cubicBezTo>
                    <a:lnTo>
                      <a:pt x="812800" y="1158359"/>
                    </a:lnTo>
                    <a:cubicBezTo>
                      <a:pt x="812800" y="1183231"/>
                      <a:pt x="792637" y="1203393"/>
                      <a:pt x="767766" y="1203393"/>
                    </a:cubicBezTo>
                    <a:lnTo>
                      <a:pt x="45034" y="1203393"/>
                    </a:lnTo>
                    <a:cubicBezTo>
                      <a:pt x="33091" y="1203393"/>
                      <a:pt x="21636" y="1198649"/>
                      <a:pt x="13190" y="1190203"/>
                    </a:cubicBezTo>
                    <a:cubicBezTo>
                      <a:pt x="4745" y="1181758"/>
                      <a:pt x="0" y="1170303"/>
                      <a:pt x="0" y="1158359"/>
                    </a:cubicBezTo>
                    <a:lnTo>
                      <a:pt x="0" y="45034"/>
                    </a:lnTo>
                    <a:cubicBezTo>
                      <a:pt x="0" y="33091"/>
                      <a:pt x="4745" y="21636"/>
                      <a:pt x="13190" y="13190"/>
                    </a:cubicBezTo>
                    <a:cubicBezTo>
                      <a:pt x="21636" y="4745"/>
                      <a:pt x="33091" y="0"/>
                      <a:pt x="450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TextBox 9">
                <a:extLst>
                  <a:ext uri="{FF2B5EF4-FFF2-40B4-BE49-F238E27FC236}">
                    <a16:creationId xmlns:a16="http://schemas.microsoft.com/office/drawing/2014/main" id="{C476F4AE-2028-E638-48C3-388BB2E60F9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1241493"/>
              </a:xfrm>
              <a:prstGeom prst="rect">
                <a:avLst/>
              </a:prstGeom>
            </p:spPr>
            <p:txBody>
              <a:bodyPr lIns="45277" tIns="45277" rIns="45277" bIns="4527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1F512164-EFF1-C1AD-0521-3536491E2E43}"/>
                </a:ext>
              </a:extLst>
            </p:cNvPr>
            <p:cNvGrpSpPr/>
            <p:nvPr/>
          </p:nvGrpSpPr>
          <p:grpSpPr>
            <a:xfrm>
              <a:off x="461581" y="979518"/>
              <a:ext cx="4577997" cy="7465719"/>
              <a:chOff x="0" y="0"/>
              <a:chExt cx="676402" cy="1103065"/>
            </a:xfrm>
          </p:grpSpPr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B29B04D0-6261-28DC-9F7A-BE38C625B8FF}"/>
                  </a:ext>
                </a:extLst>
              </p:cNvPr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54116" y="0"/>
                    </a:moveTo>
                    <a:lnTo>
                      <a:pt x="622287" y="0"/>
                    </a:lnTo>
                    <a:cubicBezTo>
                      <a:pt x="636639" y="0"/>
                      <a:pt x="650404" y="5701"/>
                      <a:pt x="660552" y="15850"/>
                    </a:cubicBezTo>
                    <a:cubicBezTo>
                      <a:pt x="670701" y="25999"/>
                      <a:pt x="676402" y="39763"/>
                      <a:pt x="676402" y="54116"/>
                    </a:cubicBezTo>
                    <a:lnTo>
                      <a:pt x="676402" y="1048950"/>
                    </a:lnTo>
                    <a:cubicBezTo>
                      <a:pt x="676402" y="1063302"/>
                      <a:pt x="670701" y="1077066"/>
                      <a:pt x="660552" y="1087215"/>
                    </a:cubicBezTo>
                    <a:cubicBezTo>
                      <a:pt x="650404" y="1097364"/>
                      <a:pt x="636639" y="1103065"/>
                      <a:pt x="622287" y="1103065"/>
                    </a:cubicBezTo>
                    <a:lnTo>
                      <a:pt x="54116" y="1103065"/>
                    </a:lnTo>
                    <a:cubicBezTo>
                      <a:pt x="39763" y="1103065"/>
                      <a:pt x="25999" y="1097364"/>
                      <a:pt x="15850" y="1087215"/>
                    </a:cubicBezTo>
                    <a:cubicBezTo>
                      <a:pt x="5701" y="1077066"/>
                      <a:pt x="0" y="1063302"/>
                      <a:pt x="0" y="1048950"/>
                    </a:cubicBezTo>
                    <a:lnTo>
                      <a:pt x="0" y="54116"/>
                    </a:lnTo>
                    <a:cubicBezTo>
                      <a:pt x="0" y="39763"/>
                      <a:pt x="5701" y="25999"/>
                      <a:pt x="15850" y="15850"/>
                    </a:cubicBezTo>
                    <a:cubicBezTo>
                      <a:pt x="25999" y="5701"/>
                      <a:pt x="39763" y="0"/>
                      <a:pt x="541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3A5DAE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TextBox 12">
                <a:extLst>
                  <a:ext uri="{FF2B5EF4-FFF2-40B4-BE49-F238E27FC236}">
                    <a16:creationId xmlns:a16="http://schemas.microsoft.com/office/drawing/2014/main" id="{07D4E59B-5E0F-6212-3899-A2EF218E50B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76402" cy="1141165"/>
              </a:xfrm>
              <a:prstGeom prst="rect">
                <a:avLst/>
              </a:prstGeom>
            </p:spPr>
            <p:txBody>
              <a:bodyPr lIns="45277" tIns="45277" rIns="45277" bIns="4527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88F8C0B4-52D7-1884-878F-854B433EE6B0}"/>
                </a:ext>
              </a:extLst>
            </p:cNvPr>
            <p:cNvSpPr/>
            <p:nvPr/>
          </p:nvSpPr>
          <p:spPr>
            <a:xfrm>
              <a:off x="769091" y="0"/>
              <a:ext cx="3962976" cy="2630425"/>
            </a:xfrm>
            <a:custGeom>
              <a:avLst/>
              <a:gdLst/>
              <a:ahLst/>
              <a:cxnLst/>
              <a:rect l="l" t="t" r="r" b="b"/>
              <a:pathLst>
                <a:path w="3962976" h="2630425">
                  <a:moveTo>
                    <a:pt x="0" y="0"/>
                  </a:moveTo>
                  <a:lnTo>
                    <a:pt x="3962976" y="0"/>
                  </a:lnTo>
                  <a:lnTo>
                    <a:pt x="3962976" y="2630425"/>
                  </a:lnTo>
                  <a:lnTo>
                    <a:pt x="0" y="263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ED72950C-533E-5A59-ADEA-EE62565F91AC}"/>
                </a:ext>
              </a:extLst>
            </p:cNvPr>
            <p:cNvSpPr/>
            <p:nvPr/>
          </p:nvSpPr>
          <p:spPr>
            <a:xfrm rot="-5400000">
              <a:off x="8112165" y="6099697"/>
              <a:ext cx="1865390" cy="5446393"/>
            </a:xfrm>
            <a:custGeom>
              <a:avLst/>
              <a:gdLst/>
              <a:ahLst/>
              <a:cxnLst/>
              <a:rect l="l" t="t" r="r" b="b"/>
              <a:pathLst>
                <a:path w="1865390" h="5446393">
                  <a:moveTo>
                    <a:pt x="0" y="0"/>
                  </a:moveTo>
                  <a:lnTo>
                    <a:pt x="1865390" y="0"/>
                  </a:lnTo>
                  <a:lnTo>
                    <a:pt x="1865390" y="5446393"/>
                  </a:lnTo>
                  <a:lnTo>
                    <a:pt x="0" y="5446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7650DBCF-C061-9104-6A5F-1CB239961ABB}"/>
                </a:ext>
              </a:extLst>
            </p:cNvPr>
            <p:cNvGrpSpPr/>
            <p:nvPr/>
          </p:nvGrpSpPr>
          <p:grpSpPr>
            <a:xfrm>
              <a:off x="6294281" y="678138"/>
              <a:ext cx="5501158" cy="8144756"/>
              <a:chOff x="0" y="0"/>
              <a:chExt cx="812800" cy="1203393"/>
            </a:xfrm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45C01405-83F8-6771-2628-94B954B323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45034" y="0"/>
                    </a:moveTo>
                    <a:lnTo>
                      <a:pt x="767766" y="0"/>
                    </a:lnTo>
                    <a:cubicBezTo>
                      <a:pt x="779709" y="0"/>
                      <a:pt x="791164" y="4745"/>
                      <a:pt x="799610" y="13190"/>
                    </a:cubicBezTo>
                    <a:cubicBezTo>
                      <a:pt x="808055" y="21636"/>
                      <a:pt x="812800" y="33091"/>
                      <a:pt x="812800" y="45034"/>
                    </a:cubicBezTo>
                    <a:lnTo>
                      <a:pt x="812800" y="1158359"/>
                    </a:lnTo>
                    <a:cubicBezTo>
                      <a:pt x="812800" y="1183231"/>
                      <a:pt x="792637" y="1203393"/>
                      <a:pt x="767766" y="1203393"/>
                    </a:cubicBezTo>
                    <a:lnTo>
                      <a:pt x="45034" y="1203393"/>
                    </a:lnTo>
                    <a:cubicBezTo>
                      <a:pt x="33091" y="1203393"/>
                      <a:pt x="21636" y="1198649"/>
                      <a:pt x="13190" y="1190203"/>
                    </a:cubicBezTo>
                    <a:cubicBezTo>
                      <a:pt x="4745" y="1181758"/>
                      <a:pt x="0" y="1170303"/>
                      <a:pt x="0" y="1158359"/>
                    </a:cubicBezTo>
                    <a:lnTo>
                      <a:pt x="0" y="45034"/>
                    </a:lnTo>
                    <a:cubicBezTo>
                      <a:pt x="0" y="33091"/>
                      <a:pt x="4745" y="21636"/>
                      <a:pt x="13190" y="13190"/>
                    </a:cubicBezTo>
                    <a:cubicBezTo>
                      <a:pt x="21636" y="4745"/>
                      <a:pt x="33091" y="0"/>
                      <a:pt x="450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TextBox 17">
                <a:extLst>
                  <a:ext uri="{FF2B5EF4-FFF2-40B4-BE49-F238E27FC236}">
                    <a16:creationId xmlns:a16="http://schemas.microsoft.com/office/drawing/2014/main" id="{2C5239A2-A397-360D-F492-3D3ADC2A198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1241493"/>
              </a:xfrm>
              <a:prstGeom prst="rect">
                <a:avLst/>
              </a:prstGeom>
            </p:spPr>
            <p:txBody>
              <a:bodyPr lIns="45277" tIns="45277" rIns="45277" bIns="4527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id="{2C3984E3-954A-7EEA-D0B0-4E2E092F6F72}"/>
                </a:ext>
              </a:extLst>
            </p:cNvPr>
            <p:cNvGrpSpPr/>
            <p:nvPr/>
          </p:nvGrpSpPr>
          <p:grpSpPr>
            <a:xfrm>
              <a:off x="6755861" y="979518"/>
              <a:ext cx="4577997" cy="7465719"/>
              <a:chOff x="0" y="0"/>
              <a:chExt cx="676402" cy="1103065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ADBCB09A-3096-0ADA-61AB-CF17245B6E62}"/>
                  </a:ext>
                </a:extLst>
              </p:cNvPr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54116" y="0"/>
                    </a:moveTo>
                    <a:lnTo>
                      <a:pt x="622287" y="0"/>
                    </a:lnTo>
                    <a:cubicBezTo>
                      <a:pt x="636639" y="0"/>
                      <a:pt x="650404" y="5701"/>
                      <a:pt x="660552" y="15850"/>
                    </a:cubicBezTo>
                    <a:cubicBezTo>
                      <a:pt x="670701" y="25999"/>
                      <a:pt x="676402" y="39763"/>
                      <a:pt x="676402" y="54116"/>
                    </a:cubicBezTo>
                    <a:lnTo>
                      <a:pt x="676402" y="1048950"/>
                    </a:lnTo>
                    <a:cubicBezTo>
                      <a:pt x="676402" y="1063302"/>
                      <a:pt x="670701" y="1077066"/>
                      <a:pt x="660552" y="1087215"/>
                    </a:cubicBezTo>
                    <a:cubicBezTo>
                      <a:pt x="650404" y="1097364"/>
                      <a:pt x="636639" y="1103065"/>
                      <a:pt x="622287" y="1103065"/>
                    </a:cubicBezTo>
                    <a:lnTo>
                      <a:pt x="54116" y="1103065"/>
                    </a:lnTo>
                    <a:cubicBezTo>
                      <a:pt x="39763" y="1103065"/>
                      <a:pt x="25999" y="1097364"/>
                      <a:pt x="15850" y="1087215"/>
                    </a:cubicBezTo>
                    <a:cubicBezTo>
                      <a:pt x="5701" y="1077066"/>
                      <a:pt x="0" y="1063302"/>
                      <a:pt x="0" y="1048950"/>
                    </a:cubicBezTo>
                    <a:lnTo>
                      <a:pt x="0" y="54116"/>
                    </a:lnTo>
                    <a:cubicBezTo>
                      <a:pt x="0" y="39763"/>
                      <a:pt x="5701" y="25999"/>
                      <a:pt x="15850" y="15850"/>
                    </a:cubicBezTo>
                    <a:cubicBezTo>
                      <a:pt x="25999" y="5701"/>
                      <a:pt x="39763" y="0"/>
                      <a:pt x="541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4C4C4C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20">
                <a:extLst>
                  <a:ext uri="{FF2B5EF4-FFF2-40B4-BE49-F238E27FC236}">
                    <a16:creationId xmlns:a16="http://schemas.microsoft.com/office/drawing/2014/main" id="{9FDC0477-8059-4005-9B7C-CB1D06EFCFA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76402" cy="1141165"/>
              </a:xfrm>
              <a:prstGeom prst="rect">
                <a:avLst/>
              </a:prstGeom>
            </p:spPr>
            <p:txBody>
              <a:bodyPr lIns="45277" tIns="45277" rIns="45277" bIns="4527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8EC66224-253B-5C13-7562-2E263EA3894E}"/>
                </a:ext>
              </a:extLst>
            </p:cNvPr>
            <p:cNvSpPr/>
            <p:nvPr/>
          </p:nvSpPr>
          <p:spPr>
            <a:xfrm>
              <a:off x="7063373" y="0"/>
              <a:ext cx="3962977" cy="2630424"/>
            </a:xfrm>
            <a:custGeom>
              <a:avLst/>
              <a:gdLst/>
              <a:ahLst/>
              <a:cxnLst/>
              <a:rect l="l" t="t" r="r" b="b"/>
              <a:pathLst>
                <a:path w="3962976" h="2630425">
                  <a:moveTo>
                    <a:pt x="0" y="0"/>
                  </a:moveTo>
                  <a:lnTo>
                    <a:pt x="3962976" y="0"/>
                  </a:lnTo>
                  <a:lnTo>
                    <a:pt x="3962976" y="2630425"/>
                  </a:lnTo>
                  <a:lnTo>
                    <a:pt x="0" y="263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5A4165E-2E02-63F5-51AF-F087F44F7FE9}"/>
                </a:ext>
              </a:extLst>
            </p:cNvPr>
            <p:cNvSpPr/>
            <p:nvPr/>
          </p:nvSpPr>
          <p:spPr>
            <a:xfrm rot="-5400000">
              <a:off x="14406445" y="6099697"/>
              <a:ext cx="1865390" cy="5446393"/>
            </a:xfrm>
            <a:custGeom>
              <a:avLst/>
              <a:gdLst/>
              <a:ahLst/>
              <a:cxnLst/>
              <a:rect l="l" t="t" r="r" b="b"/>
              <a:pathLst>
                <a:path w="1865390" h="5446393">
                  <a:moveTo>
                    <a:pt x="0" y="0"/>
                  </a:moveTo>
                  <a:lnTo>
                    <a:pt x="1865390" y="0"/>
                  </a:lnTo>
                  <a:lnTo>
                    <a:pt x="1865390" y="5446393"/>
                  </a:lnTo>
                  <a:lnTo>
                    <a:pt x="0" y="5446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2D87B7A0-0FCB-8B78-A861-99B24C270F56}"/>
                </a:ext>
              </a:extLst>
            </p:cNvPr>
            <p:cNvGrpSpPr/>
            <p:nvPr/>
          </p:nvGrpSpPr>
          <p:grpSpPr>
            <a:xfrm>
              <a:off x="12588561" y="678138"/>
              <a:ext cx="5501158" cy="8144756"/>
              <a:chOff x="0" y="0"/>
              <a:chExt cx="812800" cy="1203393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6130F64F-64FD-3A6F-C4B0-C5CD6578CBE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45034" y="0"/>
                    </a:moveTo>
                    <a:lnTo>
                      <a:pt x="767766" y="0"/>
                    </a:lnTo>
                    <a:cubicBezTo>
                      <a:pt x="779709" y="0"/>
                      <a:pt x="791164" y="4745"/>
                      <a:pt x="799610" y="13190"/>
                    </a:cubicBezTo>
                    <a:cubicBezTo>
                      <a:pt x="808055" y="21636"/>
                      <a:pt x="812800" y="33091"/>
                      <a:pt x="812800" y="45034"/>
                    </a:cubicBezTo>
                    <a:lnTo>
                      <a:pt x="812800" y="1158359"/>
                    </a:lnTo>
                    <a:cubicBezTo>
                      <a:pt x="812800" y="1183231"/>
                      <a:pt x="792637" y="1203393"/>
                      <a:pt x="767766" y="1203393"/>
                    </a:cubicBezTo>
                    <a:lnTo>
                      <a:pt x="45034" y="1203393"/>
                    </a:lnTo>
                    <a:cubicBezTo>
                      <a:pt x="33091" y="1203393"/>
                      <a:pt x="21636" y="1198649"/>
                      <a:pt x="13190" y="1190203"/>
                    </a:cubicBezTo>
                    <a:cubicBezTo>
                      <a:pt x="4745" y="1181758"/>
                      <a:pt x="0" y="1170303"/>
                      <a:pt x="0" y="1158359"/>
                    </a:cubicBezTo>
                    <a:lnTo>
                      <a:pt x="0" y="45034"/>
                    </a:lnTo>
                    <a:cubicBezTo>
                      <a:pt x="0" y="33091"/>
                      <a:pt x="4745" y="21636"/>
                      <a:pt x="13190" y="13190"/>
                    </a:cubicBezTo>
                    <a:cubicBezTo>
                      <a:pt x="21636" y="4745"/>
                      <a:pt x="33091" y="0"/>
                      <a:pt x="450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Box 25">
                <a:extLst>
                  <a:ext uri="{FF2B5EF4-FFF2-40B4-BE49-F238E27FC236}">
                    <a16:creationId xmlns:a16="http://schemas.microsoft.com/office/drawing/2014/main" id="{27E2E6C3-6E55-8A48-3226-F8E8C4A49E8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1241493"/>
              </a:xfrm>
              <a:prstGeom prst="rect">
                <a:avLst/>
              </a:prstGeom>
            </p:spPr>
            <p:txBody>
              <a:bodyPr lIns="45277" tIns="45277" rIns="45277" bIns="4527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26">
              <a:extLst>
                <a:ext uri="{FF2B5EF4-FFF2-40B4-BE49-F238E27FC236}">
                  <a16:creationId xmlns:a16="http://schemas.microsoft.com/office/drawing/2014/main" id="{CCC57CFE-66D5-BB82-861E-0913ECF46FEE}"/>
                </a:ext>
              </a:extLst>
            </p:cNvPr>
            <p:cNvGrpSpPr/>
            <p:nvPr/>
          </p:nvGrpSpPr>
          <p:grpSpPr>
            <a:xfrm>
              <a:off x="13050142" y="979518"/>
              <a:ext cx="4577997" cy="7465719"/>
              <a:chOff x="0" y="0"/>
              <a:chExt cx="676402" cy="1103065"/>
            </a:xfrm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D2E1BB40-F60A-F500-1CA1-54E7A8153B6A}"/>
                  </a:ext>
                </a:extLst>
              </p:cNvPr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54116" y="0"/>
                    </a:moveTo>
                    <a:lnTo>
                      <a:pt x="622287" y="0"/>
                    </a:lnTo>
                    <a:cubicBezTo>
                      <a:pt x="636639" y="0"/>
                      <a:pt x="650404" y="5701"/>
                      <a:pt x="660552" y="15850"/>
                    </a:cubicBezTo>
                    <a:cubicBezTo>
                      <a:pt x="670701" y="25999"/>
                      <a:pt x="676402" y="39763"/>
                      <a:pt x="676402" y="54116"/>
                    </a:cubicBezTo>
                    <a:lnTo>
                      <a:pt x="676402" y="1048950"/>
                    </a:lnTo>
                    <a:cubicBezTo>
                      <a:pt x="676402" y="1063302"/>
                      <a:pt x="670701" y="1077066"/>
                      <a:pt x="660552" y="1087215"/>
                    </a:cubicBezTo>
                    <a:cubicBezTo>
                      <a:pt x="650404" y="1097364"/>
                      <a:pt x="636639" y="1103065"/>
                      <a:pt x="622287" y="1103065"/>
                    </a:cubicBezTo>
                    <a:lnTo>
                      <a:pt x="54116" y="1103065"/>
                    </a:lnTo>
                    <a:cubicBezTo>
                      <a:pt x="39763" y="1103065"/>
                      <a:pt x="25999" y="1097364"/>
                      <a:pt x="15850" y="1087215"/>
                    </a:cubicBezTo>
                    <a:cubicBezTo>
                      <a:pt x="5701" y="1077066"/>
                      <a:pt x="0" y="1063302"/>
                      <a:pt x="0" y="1048950"/>
                    </a:cubicBezTo>
                    <a:lnTo>
                      <a:pt x="0" y="54116"/>
                    </a:lnTo>
                    <a:cubicBezTo>
                      <a:pt x="0" y="39763"/>
                      <a:pt x="5701" y="25999"/>
                      <a:pt x="15850" y="15850"/>
                    </a:cubicBezTo>
                    <a:cubicBezTo>
                      <a:pt x="25999" y="5701"/>
                      <a:pt x="39763" y="0"/>
                      <a:pt x="541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8B7054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TextBox 28">
                <a:extLst>
                  <a:ext uri="{FF2B5EF4-FFF2-40B4-BE49-F238E27FC236}">
                    <a16:creationId xmlns:a16="http://schemas.microsoft.com/office/drawing/2014/main" id="{DD5BF048-479D-88C3-D689-44AF76F5828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76402" cy="1141165"/>
              </a:xfrm>
              <a:prstGeom prst="rect">
                <a:avLst/>
              </a:prstGeom>
            </p:spPr>
            <p:txBody>
              <a:bodyPr lIns="45277" tIns="45277" rIns="45277" bIns="4527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687B6814-C8DA-542E-4B9E-7E7854633151}"/>
                </a:ext>
              </a:extLst>
            </p:cNvPr>
            <p:cNvSpPr/>
            <p:nvPr/>
          </p:nvSpPr>
          <p:spPr>
            <a:xfrm>
              <a:off x="13393438" y="-110530"/>
              <a:ext cx="3962977" cy="2630424"/>
            </a:xfrm>
            <a:custGeom>
              <a:avLst/>
              <a:gdLst/>
              <a:ahLst/>
              <a:cxnLst/>
              <a:rect l="l" t="t" r="r" b="b"/>
              <a:pathLst>
                <a:path w="3962976" h="2630425">
                  <a:moveTo>
                    <a:pt x="0" y="0"/>
                  </a:moveTo>
                  <a:lnTo>
                    <a:pt x="3962976" y="0"/>
                  </a:lnTo>
                  <a:lnTo>
                    <a:pt x="3962976" y="2630425"/>
                  </a:lnTo>
                  <a:lnTo>
                    <a:pt x="0" y="263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705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19F1543B-EA4D-7417-72CF-D43BEEF88B13}"/>
                </a:ext>
              </a:extLst>
            </p:cNvPr>
            <p:cNvSpPr/>
            <p:nvPr/>
          </p:nvSpPr>
          <p:spPr>
            <a:xfrm rot="-5400000">
              <a:off x="20700726" y="6099697"/>
              <a:ext cx="1865390" cy="5446393"/>
            </a:xfrm>
            <a:custGeom>
              <a:avLst/>
              <a:gdLst/>
              <a:ahLst/>
              <a:cxnLst/>
              <a:rect l="l" t="t" r="r" b="b"/>
              <a:pathLst>
                <a:path w="1865390" h="5446393">
                  <a:moveTo>
                    <a:pt x="0" y="0"/>
                  </a:moveTo>
                  <a:lnTo>
                    <a:pt x="1865390" y="0"/>
                  </a:lnTo>
                  <a:lnTo>
                    <a:pt x="1865390" y="5446393"/>
                  </a:lnTo>
                  <a:lnTo>
                    <a:pt x="0" y="5446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84972AE3-8ADF-2A88-0062-8B26D33BD5CF}"/>
                </a:ext>
              </a:extLst>
            </p:cNvPr>
            <p:cNvGrpSpPr/>
            <p:nvPr/>
          </p:nvGrpSpPr>
          <p:grpSpPr>
            <a:xfrm>
              <a:off x="18882842" y="678138"/>
              <a:ext cx="5501158" cy="8144756"/>
              <a:chOff x="0" y="0"/>
              <a:chExt cx="812800" cy="1203393"/>
            </a:xfrm>
          </p:grpSpPr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51BFEE15-1E1D-6F97-9DEE-F9483EC8D61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2033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203393">
                    <a:moveTo>
                      <a:pt x="45034" y="0"/>
                    </a:moveTo>
                    <a:lnTo>
                      <a:pt x="767766" y="0"/>
                    </a:lnTo>
                    <a:cubicBezTo>
                      <a:pt x="779709" y="0"/>
                      <a:pt x="791164" y="4745"/>
                      <a:pt x="799610" y="13190"/>
                    </a:cubicBezTo>
                    <a:cubicBezTo>
                      <a:pt x="808055" y="21636"/>
                      <a:pt x="812800" y="33091"/>
                      <a:pt x="812800" y="45034"/>
                    </a:cubicBezTo>
                    <a:lnTo>
                      <a:pt x="812800" y="1158359"/>
                    </a:lnTo>
                    <a:cubicBezTo>
                      <a:pt x="812800" y="1183231"/>
                      <a:pt x="792637" y="1203393"/>
                      <a:pt x="767766" y="1203393"/>
                    </a:cubicBezTo>
                    <a:lnTo>
                      <a:pt x="45034" y="1203393"/>
                    </a:lnTo>
                    <a:cubicBezTo>
                      <a:pt x="33091" y="1203393"/>
                      <a:pt x="21636" y="1198649"/>
                      <a:pt x="13190" y="1190203"/>
                    </a:cubicBezTo>
                    <a:cubicBezTo>
                      <a:pt x="4745" y="1181758"/>
                      <a:pt x="0" y="1170303"/>
                      <a:pt x="0" y="1158359"/>
                    </a:cubicBezTo>
                    <a:lnTo>
                      <a:pt x="0" y="45034"/>
                    </a:lnTo>
                    <a:cubicBezTo>
                      <a:pt x="0" y="33091"/>
                      <a:pt x="4745" y="21636"/>
                      <a:pt x="13190" y="13190"/>
                    </a:cubicBezTo>
                    <a:cubicBezTo>
                      <a:pt x="21636" y="4745"/>
                      <a:pt x="33091" y="0"/>
                      <a:pt x="4503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3">
                <a:extLst>
                  <a:ext uri="{FF2B5EF4-FFF2-40B4-BE49-F238E27FC236}">
                    <a16:creationId xmlns:a16="http://schemas.microsoft.com/office/drawing/2014/main" id="{E7BA875E-C618-4422-C7C7-8B41DFF627F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1241493"/>
              </a:xfrm>
              <a:prstGeom prst="rect">
                <a:avLst/>
              </a:prstGeom>
            </p:spPr>
            <p:txBody>
              <a:bodyPr lIns="45277" tIns="45277" rIns="45277" bIns="4527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3695CCB2-9422-0E3F-3F15-FA86FE2E167F}"/>
                </a:ext>
              </a:extLst>
            </p:cNvPr>
            <p:cNvGrpSpPr/>
            <p:nvPr/>
          </p:nvGrpSpPr>
          <p:grpSpPr>
            <a:xfrm>
              <a:off x="19344422" y="979518"/>
              <a:ext cx="4577997" cy="7465719"/>
              <a:chOff x="0" y="0"/>
              <a:chExt cx="676402" cy="1103065"/>
            </a:xfrm>
          </p:grpSpPr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E5694F63-AE94-2DFD-9630-13B40B64C892}"/>
                  </a:ext>
                </a:extLst>
              </p:cNvPr>
              <p:cNvSpPr/>
              <p:nvPr/>
            </p:nvSpPr>
            <p:spPr>
              <a:xfrm>
                <a:off x="0" y="0"/>
                <a:ext cx="676402" cy="1103065"/>
              </a:xfrm>
              <a:custGeom>
                <a:avLst/>
                <a:gdLst/>
                <a:ahLst/>
                <a:cxnLst/>
                <a:rect l="l" t="t" r="r" b="b"/>
                <a:pathLst>
                  <a:path w="676402" h="1103065">
                    <a:moveTo>
                      <a:pt x="54116" y="0"/>
                    </a:moveTo>
                    <a:lnTo>
                      <a:pt x="622287" y="0"/>
                    </a:lnTo>
                    <a:cubicBezTo>
                      <a:pt x="636639" y="0"/>
                      <a:pt x="650404" y="5701"/>
                      <a:pt x="660552" y="15850"/>
                    </a:cubicBezTo>
                    <a:cubicBezTo>
                      <a:pt x="670701" y="25999"/>
                      <a:pt x="676402" y="39763"/>
                      <a:pt x="676402" y="54116"/>
                    </a:cubicBezTo>
                    <a:lnTo>
                      <a:pt x="676402" y="1048950"/>
                    </a:lnTo>
                    <a:cubicBezTo>
                      <a:pt x="676402" y="1063302"/>
                      <a:pt x="670701" y="1077066"/>
                      <a:pt x="660552" y="1087215"/>
                    </a:cubicBezTo>
                    <a:cubicBezTo>
                      <a:pt x="650404" y="1097364"/>
                      <a:pt x="636639" y="1103065"/>
                      <a:pt x="622287" y="1103065"/>
                    </a:cubicBezTo>
                    <a:lnTo>
                      <a:pt x="54116" y="1103065"/>
                    </a:lnTo>
                    <a:cubicBezTo>
                      <a:pt x="39763" y="1103065"/>
                      <a:pt x="25999" y="1097364"/>
                      <a:pt x="15850" y="1087215"/>
                    </a:cubicBezTo>
                    <a:cubicBezTo>
                      <a:pt x="5701" y="1077066"/>
                      <a:pt x="0" y="1063302"/>
                      <a:pt x="0" y="1048950"/>
                    </a:cubicBezTo>
                    <a:lnTo>
                      <a:pt x="0" y="54116"/>
                    </a:lnTo>
                    <a:cubicBezTo>
                      <a:pt x="0" y="39763"/>
                      <a:pt x="5701" y="25999"/>
                      <a:pt x="15850" y="15850"/>
                    </a:cubicBezTo>
                    <a:cubicBezTo>
                      <a:pt x="25999" y="5701"/>
                      <a:pt x="39763" y="0"/>
                      <a:pt x="5411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063B6C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AA9683AF-1198-9628-BBD8-3278E651191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76402" cy="1141165"/>
              </a:xfrm>
              <a:prstGeom prst="rect">
                <a:avLst/>
              </a:prstGeom>
            </p:spPr>
            <p:txBody>
              <a:bodyPr lIns="45277" tIns="45277" rIns="45277" bIns="4527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D8831132-D8E1-B75C-0770-DE0AF85D250B}"/>
                </a:ext>
              </a:extLst>
            </p:cNvPr>
            <p:cNvSpPr/>
            <p:nvPr/>
          </p:nvSpPr>
          <p:spPr>
            <a:xfrm>
              <a:off x="19651933" y="0"/>
              <a:ext cx="3962976" cy="2630425"/>
            </a:xfrm>
            <a:custGeom>
              <a:avLst/>
              <a:gdLst/>
              <a:ahLst/>
              <a:cxnLst/>
              <a:rect l="l" t="t" r="r" b="b"/>
              <a:pathLst>
                <a:path w="3962976" h="2630425">
                  <a:moveTo>
                    <a:pt x="0" y="0"/>
                  </a:moveTo>
                  <a:lnTo>
                    <a:pt x="3962976" y="0"/>
                  </a:lnTo>
                  <a:lnTo>
                    <a:pt x="3962976" y="2630425"/>
                  </a:lnTo>
                  <a:lnTo>
                    <a:pt x="0" y="263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3B6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F582169B-2817-5BCE-9C63-04AE727F3223}"/>
                </a:ext>
              </a:extLst>
            </p:cNvPr>
            <p:cNvSpPr/>
            <p:nvPr/>
          </p:nvSpPr>
          <p:spPr>
            <a:xfrm>
              <a:off x="2207254" y="720144"/>
              <a:ext cx="1086648" cy="1086648"/>
            </a:xfrm>
            <a:custGeom>
              <a:avLst/>
              <a:gdLst/>
              <a:ahLst/>
              <a:cxnLst/>
              <a:rect l="l" t="t" r="r" b="b"/>
              <a:pathLst>
                <a:path w="1086649" h="1086649">
                  <a:moveTo>
                    <a:pt x="0" y="0"/>
                  </a:moveTo>
                  <a:lnTo>
                    <a:pt x="1086648" y="0"/>
                  </a:lnTo>
                  <a:lnTo>
                    <a:pt x="1086648" y="1086648"/>
                  </a:lnTo>
                  <a:lnTo>
                    <a:pt x="0" y="1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0305D794-56B3-24D4-949D-4EFC157789EE}"/>
                </a:ext>
              </a:extLst>
            </p:cNvPr>
            <p:cNvSpPr/>
            <p:nvPr/>
          </p:nvSpPr>
          <p:spPr>
            <a:xfrm>
              <a:off x="8501534" y="661358"/>
              <a:ext cx="1086648" cy="1086648"/>
            </a:xfrm>
            <a:custGeom>
              <a:avLst/>
              <a:gdLst/>
              <a:ahLst/>
              <a:cxnLst/>
              <a:rect l="l" t="t" r="r" b="b"/>
              <a:pathLst>
                <a:path w="1086649" h="1086649">
                  <a:moveTo>
                    <a:pt x="0" y="0"/>
                  </a:moveTo>
                  <a:lnTo>
                    <a:pt x="1086648" y="0"/>
                  </a:lnTo>
                  <a:lnTo>
                    <a:pt x="1086648" y="1086648"/>
                  </a:lnTo>
                  <a:lnTo>
                    <a:pt x="0" y="1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0CFA25BF-F0BE-AB22-D531-624B5DC97F10}"/>
                </a:ext>
              </a:extLst>
            </p:cNvPr>
            <p:cNvSpPr/>
            <p:nvPr/>
          </p:nvSpPr>
          <p:spPr>
            <a:xfrm>
              <a:off x="21090106" y="648298"/>
              <a:ext cx="1086648" cy="1086648"/>
            </a:xfrm>
            <a:custGeom>
              <a:avLst/>
              <a:gdLst/>
              <a:ahLst/>
              <a:cxnLst/>
              <a:rect l="l" t="t" r="r" b="b"/>
              <a:pathLst>
                <a:path w="1086649" h="1086649">
                  <a:moveTo>
                    <a:pt x="0" y="0"/>
                  </a:moveTo>
                  <a:lnTo>
                    <a:pt x="1086648" y="0"/>
                  </a:lnTo>
                  <a:lnTo>
                    <a:pt x="1086648" y="1086649"/>
                  </a:lnTo>
                  <a:lnTo>
                    <a:pt x="0" y="1086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EE0C59F0-D598-6680-B176-9B4EB76C400E}"/>
                </a:ext>
              </a:extLst>
            </p:cNvPr>
            <p:cNvSpPr/>
            <p:nvPr/>
          </p:nvSpPr>
          <p:spPr>
            <a:xfrm>
              <a:off x="14853785" y="544484"/>
              <a:ext cx="970707" cy="1294278"/>
            </a:xfrm>
            <a:custGeom>
              <a:avLst/>
              <a:gdLst/>
              <a:ahLst/>
              <a:cxnLst/>
              <a:rect l="l" t="t" r="r" b="b"/>
              <a:pathLst>
                <a:path w="970708" h="1294278">
                  <a:moveTo>
                    <a:pt x="0" y="0"/>
                  </a:moveTo>
                  <a:lnTo>
                    <a:pt x="970708" y="0"/>
                  </a:lnTo>
                  <a:lnTo>
                    <a:pt x="970708" y="1294278"/>
                  </a:lnTo>
                  <a:lnTo>
                    <a:pt x="0" y="1294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76DF7A0B-B27F-77A1-D55B-72973D02CE2E}"/>
                </a:ext>
              </a:extLst>
            </p:cNvPr>
            <p:cNvSpPr txBox="1"/>
            <p:nvPr/>
          </p:nvSpPr>
          <p:spPr>
            <a:xfrm>
              <a:off x="684596" y="3632698"/>
              <a:ext cx="4131968" cy="510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85"/>
                </a:lnSpc>
              </a:pPr>
              <a:r>
                <a:rPr lang="en-US" sz="1604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Abrigo University</a:t>
              </a:r>
            </a:p>
          </p:txBody>
        </p:sp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695C4C5D-C196-0166-A85E-F4750529BC52}"/>
                </a:ext>
              </a:extLst>
            </p:cNvPr>
            <p:cNvSpPr txBox="1"/>
            <p:nvPr/>
          </p:nvSpPr>
          <p:spPr>
            <a:xfrm>
              <a:off x="684596" y="5052327"/>
              <a:ext cx="4131968" cy="2409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53"/>
                </a:lnSpc>
              </a:pPr>
              <a:r>
                <a:rPr lang="en-US" sz="1426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Interactive Courses to give you an overview of the modules you will use taken prior to live training.</a:t>
              </a: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EA7BE0E9-5242-2102-6CCB-14E8E3B42A17}"/>
                </a:ext>
              </a:extLst>
            </p:cNvPr>
            <p:cNvSpPr txBox="1"/>
            <p:nvPr/>
          </p:nvSpPr>
          <p:spPr>
            <a:xfrm>
              <a:off x="6978876" y="3632698"/>
              <a:ext cx="4131968" cy="1048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85"/>
                </a:lnSpc>
              </a:pPr>
              <a:r>
                <a:rPr lang="en-US" sz="1604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Instructor Led Training</a:t>
              </a:r>
            </a:p>
          </p:txBody>
        </p:sp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id="{8CE1743D-7F9E-8642-F0BA-0D46B2058A60}"/>
                </a:ext>
              </a:extLst>
            </p:cNvPr>
            <p:cNvSpPr txBox="1"/>
            <p:nvPr/>
          </p:nvSpPr>
          <p:spPr>
            <a:xfrm>
              <a:off x="6978876" y="5052327"/>
              <a:ext cx="4131968" cy="2409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53"/>
                </a:lnSpc>
              </a:pPr>
              <a:r>
                <a:rPr lang="en-US" sz="1426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You’ll have live instructor led sessions hosted by a trained internal subject matter expert.</a:t>
              </a:r>
            </a:p>
          </p:txBody>
        </p:sp>
        <p:sp>
          <p:nvSpPr>
            <p:cNvPr id="29" name="TextBox 46">
              <a:extLst>
                <a:ext uri="{FF2B5EF4-FFF2-40B4-BE49-F238E27FC236}">
                  <a16:creationId xmlns:a16="http://schemas.microsoft.com/office/drawing/2014/main" id="{A7507457-AC31-DE17-9F08-B2ACC57C5971}"/>
                </a:ext>
              </a:extLst>
            </p:cNvPr>
            <p:cNvSpPr txBox="1"/>
            <p:nvPr/>
          </p:nvSpPr>
          <p:spPr>
            <a:xfrm>
              <a:off x="13273158" y="3632698"/>
              <a:ext cx="4131968" cy="510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85"/>
                </a:lnSpc>
              </a:pPr>
              <a:r>
                <a:rPr lang="en-US" sz="1604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Train the Trainer</a:t>
              </a:r>
            </a:p>
          </p:txBody>
        </p: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7BFCC42-671D-1F3C-D7AB-5DC205B58B3B}"/>
                </a:ext>
              </a:extLst>
            </p:cNvPr>
            <p:cNvSpPr txBox="1"/>
            <p:nvPr/>
          </p:nvSpPr>
          <p:spPr>
            <a:xfrm>
              <a:off x="13273157" y="5052327"/>
              <a:ext cx="4131969" cy="2409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53"/>
                </a:lnSpc>
              </a:pPr>
              <a:r>
                <a:rPr lang="en-US" sz="1426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We will have internal resources by department to support you during the transition.</a:t>
              </a: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C16B3B59-BE6F-845D-9599-6DCEC234447D}"/>
                </a:ext>
              </a:extLst>
            </p:cNvPr>
            <p:cNvSpPr txBox="1"/>
            <p:nvPr/>
          </p:nvSpPr>
          <p:spPr>
            <a:xfrm>
              <a:off x="19567438" y="3632698"/>
              <a:ext cx="4131968" cy="1048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085"/>
                </a:lnSpc>
              </a:pPr>
              <a:r>
                <a:rPr lang="en-US" sz="1604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Post Training Resources</a:t>
              </a:r>
            </a:p>
          </p:txBody>
        </p:sp>
        <p:sp>
          <p:nvSpPr>
            <p:cNvPr id="32" name="TextBox 49">
              <a:extLst>
                <a:ext uri="{FF2B5EF4-FFF2-40B4-BE49-F238E27FC236}">
                  <a16:creationId xmlns:a16="http://schemas.microsoft.com/office/drawing/2014/main" id="{A4E7B937-4147-15A1-9C3F-91BB30062DBC}"/>
                </a:ext>
              </a:extLst>
            </p:cNvPr>
            <p:cNvSpPr txBox="1"/>
            <p:nvPr/>
          </p:nvSpPr>
          <p:spPr>
            <a:xfrm>
              <a:off x="19567438" y="5052327"/>
              <a:ext cx="4131968" cy="338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1853"/>
                </a:lnSpc>
              </a:pPr>
              <a:r>
                <a:rPr lang="en-US" sz="1426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We’ll offer Office Hours &amp; 1:1 support.</a:t>
              </a:r>
            </a:p>
            <a:p>
              <a:pPr algn="ctr" defTabSz="609630">
                <a:lnSpc>
                  <a:spcPts val="1853"/>
                </a:lnSpc>
              </a:pPr>
              <a:r>
                <a:rPr lang="en-US" sz="1426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You’ll receive a resource guide and have access to internal subject matter experts for questions.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E2CBB-680C-ECE4-9BB8-FBE5A85B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868" y="6336898"/>
            <a:ext cx="11916137" cy="365125"/>
          </a:xfrm>
        </p:spPr>
        <p:txBody>
          <a:bodyPr/>
          <a:lstStyle/>
          <a:p>
            <a:pPr algn="ctr"/>
            <a:fld id="{0F384417-4F07-DB4A-8A6C-DBD6931F062A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0354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brigo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2DF"/>
      </a:accent1>
      <a:accent2>
        <a:srgbClr val="005984"/>
      </a:accent2>
      <a:accent3>
        <a:srgbClr val="F9D032"/>
      </a:accent3>
      <a:accent4>
        <a:srgbClr val="383943"/>
      </a:accent4>
      <a:accent5>
        <a:srgbClr val="FF5A2B"/>
      </a:accent5>
      <a:accent6>
        <a:srgbClr val="E4F3F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Abrigo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2DF"/>
      </a:accent1>
      <a:accent2>
        <a:srgbClr val="005984"/>
      </a:accent2>
      <a:accent3>
        <a:srgbClr val="F9D032"/>
      </a:accent3>
      <a:accent4>
        <a:srgbClr val="383943"/>
      </a:accent4>
      <a:accent5>
        <a:srgbClr val="FF5A2B"/>
      </a:accent5>
      <a:accent6>
        <a:srgbClr val="E4F3F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2A4ECFF875049BF20144A887F569A" ma:contentTypeVersion="13" ma:contentTypeDescription="Create a new document." ma:contentTypeScope="" ma:versionID="9ce8f16c7c8e4f01f947ea8cd91f84e1">
  <xsd:schema xmlns:xsd="http://www.w3.org/2001/XMLSchema" xmlns:xs="http://www.w3.org/2001/XMLSchema" xmlns:p="http://schemas.microsoft.com/office/2006/metadata/properties" xmlns:ns2="946180ec-4ef9-463d-809a-430940cf0aa9" xmlns:ns3="c0da8b34-6df5-4f47-8970-e5cc1d93d132" targetNamespace="http://schemas.microsoft.com/office/2006/metadata/properties" ma:root="true" ma:fieldsID="b4d7f15aa1e9c612212805f966bdfb63" ns2:_="" ns3:_="">
    <xsd:import namespace="946180ec-4ef9-463d-809a-430940cf0aa9"/>
    <xsd:import namespace="c0da8b34-6df5-4f47-8970-e5cc1d93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180ec-4ef9-463d-809a-430940cf0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a70907-e656-4f2c-8676-429ab8e14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a8b34-6df5-4f47-8970-e5cc1d93d13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e23bc84-94f0-4ade-84eb-ab08eebe0118}" ma:internalName="TaxCatchAll" ma:showField="CatchAllData" ma:web="c0da8b34-6df5-4f47-8970-e5cc1d93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6180ec-4ef9-463d-809a-430940cf0aa9">
      <Terms xmlns="http://schemas.microsoft.com/office/infopath/2007/PartnerControls"/>
    </lcf76f155ced4ddcb4097134ff3c332f>
    <TaxCatchAll xmlns="c0da8b34-6df5-4f47-8970-e5cc1d93d132" xsi:nil="true"/>
  </documentManagement>
</p:properties>
</file>

<file path=customXml/itemProps1.xml><?xml version="1.0" encoding="utf-8"?>
<ds:datastoreItem xmlns:ds="http://schemas.openxmlformats.org/officeDocument/2006/customXml" ds:itemID="{B44A6E9C-2F9A-4CF6-AA67-2000371E6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180ec-4ef9-463d-809a-430940cf0aa9"/>
    <ds:schemaRef ds:uri="c0da8b34-6df5-4f47-8970-e5cc1d93d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0590D-5012-429A-AF27-43C7F226CA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779A3B-5700-4269-825D-6A754EB1017A}">
  <ds:schemaRefs>
    <ds:schemaRef ds:uri="43d771e7-b9a9-4d2f-9848-081b9ec72005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db42fc8-9f80-4adc-b56d-be3a1fe12606"/>
    <ds:schemaRef ds:uri="ec77d6ec-6507-47fd-83d7-76e7405ec1c1"/>
    <ds:schemaRef ds:uri="946180ec-4ef9-463d-809a-430940cf0aa9"/>
    <ds:schemaRef ds:uri="c0da8b34-6df5-4f47-8970-e5cc1d93d1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2415</Words>
  <Application>Microsoft Office PowerPoint</Application>
  <PresentationFormat>Widescreen</PresentationFormat>
  <Paragraphs>263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Muli</vt:lpstr>
      <vt:lpstr>Open Sans</vt:lpstr>
      <vt:lpstr>Open Sans Bold</vt:lpstr>
      <vt:lpstr>Verdana</vt:lpstr>
      <vt:lpstr>Wingdings</vt:lpstr>
      <vt:lpstr>2_Office Theme</vt:lpstr>
      <vt:lpstr>Office Theme</vt:lpstr>
      <vt:lpstr>1_Office Theme</vt:lpstr>
      <vt:lpstr>3_Office Theme</vt:lpstr>
      <vt:lpstr>PowerPoint Presentation</vt:lpstr>
      <vt:lpstr>Agenda</vt:lpstr>
      <vt:lpstr>Responding to the Challenge</vt:lpstr>
      <vt:lpstr>Drivers for this Change</vt:lpstr>
      <vt:lpstr>Manual Tracking  Real-Time Reporting</vt:lpstr>
      <vt:lpstr>Financial Tracking</vt:lpstr>
      <vt:lpstr>What does this mean for you?</vt:lpstr>
      <vt:lpstr>PowerPoint Presentation</vt:lpstr>
      <vt:lpstr>What about Training?</vt:lpstr>
      <vt:lpstr>Our Project Team</vt:lpstr>
      <vt:lpstr>How we will keep you informed.</vt:lpstr>
      <vt:lpstr>Survey</vt:lpstr>
      <vt:lpstr>Live Demo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Heather Smith</dc:creator>
  <cp:keywords/>
  <dc:description/>
  <cp:lastModifiedBy>Cesar Suarez</cp:lastModifiedBy>
  <cp:revision>99</cp:revision>
  <dcterms:created xsi:type="dcterms:W3CDTF">2019-01-03T19:57:48Z</dcterms:created>
  <dcterms:modified xsi:type="dcterms:W3CDTF">2026-02-25T23:28:48Z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0x010100BF02A4ECFF875049BF20144A887F569A</vt:lpwstr>
  </property>
  <property fmtid="{D5CDD505-2E9C-101B-9397-08002B2CF9AE}" pid="3" name="MSIP_Label_4858ceb4-73ff-4bbf-a9aa-abec93709466_Enabled">
    <vt:lpwstr>true</vt:lpwstr>
  </property>
  <property fmtid="{D5CDD505-2E9C-101B-9397-08002B2CF9AE}" pid="4" name="MSIP_Label_4858ceb4-73ff-4bbf-a9aa-abec93709466_SetDate">
    <vt:lpwstr>2022-09-20T12:56:01Z</vt:lpwstr>
  </property>
  <property fmtid="{D5CDD505-2E9C-101B-9397-08002B2CF9AE}" pid="5" name="MSIP_Label_4858ceb4-73ff-4bbf-a9aa-abec93709466_Method">
    <vt:lpwstr>Standard</vt:lpwstr>
  </property>
  <property fmtid="{D5CDD505-2E9C-101B-9397-08002B2CF9AE}" pid="6" name="MSIP_Label_4858ceb4-73ff-4bbf-a9aa-abec93709466_Name">
    <vt:lpwstr>General</vt:lpwstr>
  </property>
  <property fmtid="{D5CDD505-2E9C-101B-9397-08002B2CF9AE}" pid="7" name="MSIP_Label_4858ceb4-73ff-4bbf-a9aa-abec93709466_SiteId">
    <vt:lpwstr>b0a17b5e-03e2-44f9-b690-819585504a99</vt:lpwstr>
  </property>
  <property fmtid="{D5CDD505-2E9C-101B-9397-08002B2CF9AE}" pid="8" name="MSIP_Label_4858ceb4-73ff-4bbf-a9aa-abec93709466_ActionId">
    <vt:lpwstr>2be249e3-8ac1-4511-8956-f82aa0e99b18</vt:lpwstr>
  </property>
  <property fmtid="{D5CDD505-2E9C-101B-9397-08002B2CF9AE}" pid="9" name="MSIP_Label_4858ceb4-73ff-4bbf-a9aa-abec93709466_ContentBits">
    <vt:lpwstr>0</vt:lpwstr>
  </property>
  <property fmtid="{D5CDD505-2E9C-101B-9397-08002B2CF9AE}" pid="10" name="xd_ProgID">
    <vt:lpwstr/>
  </property>
  <property fmtid="{D5CDD505-2E9C-101B-9397-08002B2CF9AE}" pid="11" name="MediaServiceImageTags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xd_Signature">
    <vt:bool>false</vt:bool>
  </property>
</Properties>
</file>